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4" r:id="rId2"/>
    <p:sldId id="291" r:id="rId3"/>
    <p:sldId id="292" r:id="rId4"/>
    <p:sldId id="327" r:id="rId5"/>
    <p:sldId id="364" r:id="rId6"/>
    <p:sldId id="353" r:id="rId7"/>
    <p:sldId id="366" r:id="rId8"/>
    <p:sldId id="354" r:id="rId9"/>
    <p:sldId id="356" r:id="rId10"/>
    <p:sldId id="355" r:id="rId11"/>
    <p:sldId id="361" r:id="rId12"/>
    <p:sldId id="362" r:id="rId13"/>
    <p:sldId id="363" r:id="rId14"/>
    <p:sldId id="365" r:id="rId15"/>
    <p:sldId id="345" r:id="rId16"/>
    <p:sldId id="346" r:id="rId17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6CF"/>
    <a:srgbClr val="FFD624"/>
    <a:srgbClr val="0F5494"/>
    <a:srgbClr val="38D4D6"/>
    <a:srgbClr val="3E6FD2"/>
    <a:srgbClr val="2D5EC1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82200" autoAdjust="0"/>
  </p:normalViewPr>
  <p:slideViewPr>
    <p:cSldViewPr>
      <p:cViewPr>
        <p:scale>
          <a:sx n="110" d="100"/>
          <a:sy n="110" d="100"/>
        </p:scale>
        <p:origin x="-1776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2214CF-5663-4F6E-A65F-D162EC6B3C38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A53465F-4D6E-4E1E-B8B7-80081F702CC2}">
      <dgm:prSet phldrT="[Text]"/>
      <dgm:spPr/>
      <dgm:t>
        <a:bodyPr/>
        <a:lstStyle/>
        <a:p>
          <a:r>
            <a:rPr lang="fr-BE" baseline="0" noProof="0" dirty="0" smtClean="0">
              <a:solidFill>
                <a:schemeClr val="tx1"/>
              </a:solidFill>
            </a:rPr>
            <a:t>Devereux-Griffith model for cross-border </a:t>
          </a:r>
          <a:r>
            <a:rPr lang="fr-BE" baseline="0" noProof="0" dirty="0" err="1" smtClean="0">
              <a:solidFill>
                <a:schemeClr val="tx1"/>
              </a:solidFill>
            </a:rPr>
            <a:t>investments</a:t>
          </a:r>
          <a:endParaRPr lang="en-GB" baseline="0" noProof="0" dirty="0">
            <a:solidFill>
              <a:schemeClr val="tx1"/>
            </a:solidFill>
          </a:endParaRPr>
        </a:p>
      </dgm:t>
    </dgm:pt>
    <dgm:pt modelId="{0B06D568-10C8-4680-A063-BCA446A79942}" type="parTrans" cxnId="{5935E5E2-4892-4F9A-B324-761653E7008C}">
      <dgm:prSet/>
      <dgm:spPr/>
      <dgm:t>
        <a:bodyPr/>
        <a:lstStyle/>
        <a:p>
          <a:endParaRPr lang="en-GB"/>
        </a:p>
      </dgm:t>
    </dgm:pt>
    <dgm:pt modelId="{6C63552C-637E-486B-832B-414F30E12DC2}" type="sibTrans" cxnId="{5935E5E2-4892-4F9A-B324-761653E7008C}">
      <dgm:prSet/>
      <dgm:spPr/>
      <dgm:t>
        <a:bodyPr/>
        <a:lstStyle/>
        <a:p>
          <a:endParaRPr lang="en-GB"/>
        </a:p>
      </dgm:t>
    </dgm:pt>
    <dgm:pt modelId="{F9243184-30F2-4B3E-9B09-D9097959F9CE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aseline="0" noProof="0" dirty="0" smtClean="0">
              <a:solidFill>
                <a:schemeClr val="tx1"/>
              </a:solidFill>
            </a:rPr>
            <a:t>Adaptation of model to incorporate tax planning strategies</a:t>
          </a:r>
          <a:endParaRPr lang="en-GB" baseline="0" noProof="0" dirty="0">
            <a:solidFill>
              <a:schemeClr val="tx1"/>
            </a:solidFill>
          </a:endParaRPr>
        </a:p>
      </dgm:t>
    </dgm:pt>
    <dgm:pt modelId="{9392103B-8FCA-458D-9229-9CAD3DFEBE37}" type="parTrans" cxnId="{077DBF4A-E4C0-4239-B86F-AC04E6ED1AC8}">
      <dgm:prSet/>
      <dgm:spPr/>
      <dgm:t>
        <a:bodyPr/>
        <a:lstStyle/>
        <a:p>
          <a:endParaRPr lang="en-GB"/>
        </a:p>
      </dgm:t>
    </dgm:pt>
    <dgm:pt modelId="{207393FE-230D-45F9-BC66-E5880CC7A3FF}" type="sibTrans" cxnId="{077DBF4A-E4C0-4239-B86F-AC04E6ED1AC8}">
      <dgm:prSet/>
      <dgm:spPr/>
      <dgm:t>
        <a:bodyPr/>
        <a:lstStyle/>
        <a:p>
          <a:endParaRPr lang="en-GB"/>
        </a:p>
      </dgm:t>
    </dgm:pt>
    <dgm:pt modelId="{029630E3-C536-4BE1-941B-F021E0E5A402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aseline="0" noProof="0" dirty="0" smtClean="0">
              <a:solidFill>
                <a:schemeClr val="tx1"/>
              </a:solidFill>
            </a:rPr>
            <a:t>Data collection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baseline="0" noProof="0" dirty="0">
            <a:solidFill>
              <a:schemeClr val="tx1"/>
            </a:solidFill>
          </a:endParaRPr>
        </a:p>
      </dgm:t>
    </dgm:pt>
    <dgm:pt modelId="{8D6BFF17-58CC-4AA5-A79F-013391610E80}" type="parTrans" cxnId="{809BD713-A68B-48AB-AF32-886E61C0B85D}">
      <dgm:prSet/>
      <dgm:spPr/>
      <dgm:t>
        <a:bodyPr/>
        <a:lstStyle/>
        <a:p>
          <a:endParaRPr lang="en-GB"/>
        </a:p>
      </dgm:t>
    </dgm:pt>
    <dgm:pt modelId="{B121078E-B809-4C27-97F2-9714D59DCCE1}" type="sibTrans" cxnId="{809BD713-A68B-48AB-AF32-886E61C0B85D}">
      <dgm:prSet/>
      <dgm:spPr/>
      <dgm:t>
        <a:bodyPr/>
        <a:lstStyle/>
        <a:p>
          <a:endParaRPr lang="en-GB"/>
        </a:p>
      </dgm:t>
    </dgm:pt>
    <dgm:pt modelId="{C4894705-4844-466A-8963-5BE51613DC59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BE" baseline="0" noProof="0" dirty="0" smtClean="0">
              <a:solidFill>
                <a:schemeClr val="tx1"/>
              </a:solidFill>
            </a:rPr>
            <a:t>Computation of EATR and </a:t>
          </a:r>
          <a:r>
            <a:rPr lang="fr-BE" baseline="0" noProof="0" dirty="0" err="1" smtClean="0">
              <a:solidFill>
                <a:schemeClr val="tx1"/>
              </a:solidFill>
            </a:rPr>
            <a:t>CoC</a:t>
          </a:r>
          <a:r>
            <a:rPr lang="fr-BE" baseline="0" noProof="0" dirty="0" smtClean="0">
              <a:solidFill>
                <a:schemeClr val="tx1"/>
              </a:solidFill>
            </a:rPr>
            <a:t> for all MS</a:t>
          </a:r>
          <a:endParaRPr lang="en-GB" baseline="0" noProof="0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baseline="0" noProof="0" dirty="0" smtClean="0">
            <a:solidFill>
              <a:schemeClr val="tx1"/>
            </a:solidFill>
          </a:endParaRPr>
        </a:p>
      </dgm:t>
    </dgm:pt>
    <dgm:pt modelId="{55CF39ED-3EA0-41EB-9445-820BEA83DE04}" type="parTrans" cxnId="{8A7C799A-FE14-4F92-ABD8-D801C6EBD299}">
      <dgm:prSet/>
      <dgm:spPr/>
      <dgm:t>
        <a:bodyPr/>
        <a:lstStyle/>
        <a:p>
          <a:endParaRPr lang="en-GB"/>
        </a:p>
      </dgm:t>
    </dgm:pt>
    <dgm:pt modelId="{5CE710B7-98B3-4DA7-8830-28873165BCBF}" type="sibTrans" cxnId="{8A7C799A-FE14-4F92-ABD8-D801C6EBD299}">
      <dgm:prSet/>
      <dgm:spPr/>
      <dgm:t>
        <a:bodyPr/>
        <a:lstStyle/>
        <a:p>
          <a:endParaRPr lang="en-GB"/>
        </a:p>
      </dgm:t>
    </dgm:pt>
    <dgm:pt modelId="{68685455-A069-491B-9E1B-11E6172C27DF}" type="pres">
      <dgm:prSet presAssocID="{322214CF-5663-4F6E-A65F-D162EC6B3C3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B066690-340C-4A00-8A99-02A742F17192}" type="pres">
      <dgm:prSet presAssocID="{1A53465F-4D6E-4E1E-B8B7-80081F702CC2}" presName="node" presStyleLbl="node1" presStyleIdx="0" presStyleCnt="4" custLinFactNeighborX="50321" custLinFactNeighborY="557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C07448-0076-4CD5-AF59-D2B722C63FAE}" type="pres">
      <dgm:prSet presAssocID="{6C63552C-637E-486B-832B-414F30E12DC2}" presName="sibTrans" presStyleLbl="sibTrans2D1" presStyleIdx="0" presStyleCnt="3"/>
      <dgm:spPr/>
      <dgm:t>
        <a:bodyPr/>
        <a:lstStyle/>
        <a:p>
          <a:endParaRPr lang="en-GB"/>
        </a:p>
      </dgm:t>
    </dgm:pt>
    <dgm:pt modelId="{487ABF7C-1F39-4A5B-835D-339A850B5C0A}" type="pres">
      <dgm:prSet presAssocID="{6C63552C-637E-486B-832B-414F30E12DC2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2194BD7E-795D-4DAC-AC41-7A5D4DCB63FB}" type="pres">
      <dgm:prSet presAssocID="{F9243184-30F2-4B3E-9B09-D9097959F9CE}" presName="node" presStyleLbl="node1" presStyleIdx="1" presStyleCnt="4" custLinFactX="4509" custLinFactNeighborX="100000" custLinFactNeighborY="557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4560FF-764D-4C42-A33E-544559F11013}" type="pres">
      <dgm:prSet presAssocID="{207393FE-230D-45F9-BC66-E5880CC7A3FF}" presName="sibTrans" presStyleLbl="sibTrans2D1" presStyleIdx="1" presStyleCnt="3"/>
      <dgm:spPr/>
      <dgm:t>
        <a:bodyPr/>
        <a:lstStyle/>
        <a:p>
          <a:endParaRPr lang="en-GB"/>
        </a:p>
      </dgm:t>
    </dgm:pt>
    <dgm:pt modelId="{AB045228-1D48-46FE-A38B-58E790F02BF4}" type="pres">
      <dgm:prSet presAssocID="{207393FE-230D-45F9-BC66-E5880CC7A3FF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7FEBED66-2360-4715-9517-34AF930387DB}" type="pres">
      <dgm:prSet presAssocID="{029630E3-C536-4BE1-941B-F021E0E5A402}" presName="node" presStyleLbl="node1" presStyleIdx="2" presStyleCnt="4" custLinFactY="58883" custLinFactNeighborX="-35491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8DFC94-E8AF-45BE-8D9B-C0EA91F0A456}" type="pres">
      <dgm:prSet presAssocID="{B121078E-B809-4C27-97F2-9714D59DCCE1}" presName="sibTrans" presStyleLbl="sibTrans2D1" presStyleIdx="2" presStyleCnt="3"/>
      <dgm:spPr/>
      <dgm:t>
        <a:bodyPr/>
        <a:lstStyle/>
        <a:p>
          <a:endParaRPr lang="en-GB"/>
        </a:p>
      </dgm:t>
    </dgm:pt>
    <dgm:pt modelId="{C91DCD50-E434-455A-B9BF-CD4104BEE3B1}" type="pres">
      <dgm:prSet presAssocID="{B121078E-B809-4C27-97F2-9714D59DCCE1}" presName="connectorText" presStyleLbl="sibTrans2D1" presStyleIdx="2" presStyleCnt="3"/>
      <dgm:spPr/>
      <dgm:t>
        <a:bodyPr/>
        <a:lstStyle/>
        <a:p>
          <a:endParaRPr lang="en-GB"/>
        </a:p>
      </dgm:t>
    </dgm:pt>
    <dgm:pt modelId="{737FBCFD-1F4A-4EFF-ADF7-9EAD6280279B}" type="pres">
      <dgm:prSet presAssocID="{C4894705-4844-466A-8963-5BE51613DC59}" presName="node" presStyleLbl="node1" presStyleIdx="3" presStyleCnt="4" custLinFactX="-100000" custLinFactNeighborX="-129679" custLinFactNeighborY="-210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09BD713-A68B-48AB-AF32-886E61C0B85D}" srcId="{322214CF-5663-4F6E-A65F-D162EC6B3C38}" destId="{029630E3-C536-4BE1-941B-F021E0E5A402}" srcOrd="2" destOrd="0" parTransId="{8D6BFF17-58CC-4AA5-A79F-013391610E80}" sibTransId="{B121078E-B809-4C27-97F2-9714D59DCCE1}"/>
    <dgm:cxn modelId="{94942956-FC6B-4853-AD99-5D2D25155E30}" type="presOf" srcId="{C4894705-4844-466A-8963-5BE51613DC59}" destId="{737FBCFD-1F4A-4EFF-ADF7-9EAD6280279B}" srcOrd="0" destOrd="0" presId="urn:microsoft.com/office/officeart/2005/8/layout/process5"/>
    <dgm:cxn modelId="{3FACFA7B-D023-4733-A303-220ACECC65FD}" type="presOf" srcId="{207393FE-230D-45F9-BC66-E5880CC7A3FF}" destId="{A04560FF-764D-4C42-A33E-544559F11013}" srcOrd="0" destOrd="0" presId="urn:microsoft.com/office/officeart/2005/8/layout/process5"/>
    <dgm:cxn modelId="{5935E5E2-4892-4F9A-B324-761653E7008C}" srcId="{322214CF-5663-4F6E-A65F-D162EC6B3C38}" destId="{1A53465F-4D6E-4E1E-B8B7-80081F702CC2}" srcOrd="0" destOrd="0" parTransId="{0B06D568-10C8-4680-A063-BCA446A79942}" sibTransId="{6C63552C-637E-486B-832B-414F30E12DC2}"/>
    <dgm:cxn modelId="{5355010A-F992-406B-AB8A-38D2BD0FA0EC}" type="presOf" srcId="{207393FE-230D-45F9-BC66-E5880CC7A3FF}" destId="{AB045228-1D48-46FE-A38B-58E790F02BF4}" srcOrd="1" destOrd="0" presId="urn:microsoft.com/office/officeart/2005/8/layout/process5"/>
    <dgm:cxn modelId="{4282AE08-891B-4B43-A889-A0243F5893A4}" type="presOf" srcId="{B121078E-B809-4C27-97F2-9714D59DCCE1}" destId="{C91DCD50-E434-455A-B9BF-CD4104BEE3B1}" srcOrd="1" destOrd="0" presId="urn:microsoft.com/office/officeart/2005/8/layout/process5"/>
    <dgm:cxn modelId="{28F6F234-AB1E-48C8-809F-27576B4636AD}" type="presOf" srcId="{6C63552C-637E-486B-832B-414F30E12DC2}" destId="{487ABF7C-1F39-4A5B-835D-339A850B5C0A}" srcOrd="1" destOrd="0" presId="urn:microsoft.com/office/officeart/2005/8/layout/process5"/>
    <dgm:cxn modelId="{F057868B-2783-47FA-8DB3-33E0BCAFD3CA}" type="presOf" srcId="{322214CF-5663-4F6E-A65F-D162EC6B3C38}" destId="{68685455-A069-491B-9E1B-11E6172C27DF}" srcOrd="0" destOrd="0" presId="urn:microsoft.com/office/officeart/2005/8/layout/process5"/>
    <dgm:cxn modelId="{077DBF4A-E4C0-4239-B86F-AC04E6ED1AC8}" srcId="{322214CF-5663-4F6E-A65F-D162EC6B3C38}" destId="{F9243184-30F2-4B3E-9B09-D9097959F9CE}" srcOrd="1" destOrd="0" parTransId="{9392103B-8FCA-458D-9229-9CAD3DFEBE37}" sibTransId="{207393FE-230D-45F9-BC66-E5880CC7A3FF}"/>
    <dgm:cxn modelId="{8A7C799A-FE14-4F92-ABD8-D801C6EBD299}" srcId="{322214CF-5663-4F6E-A65F-D162EC6B3C38}" destId="{C4894705-4844-466A-8963-5BE51613DC59}" srcOrd="3" destOrd="0" parTransId="{55CF39ED-3EA0-41EB-9445-820BEA83DE04}" sibTransId="{5CE710B7-98B3-4DA7-8830-28873165BCBF}"/>
    <dgm:cxn modelId="{71709010-2173-4D9C-82D0-0B79FEC2D90E}" type="presOf" srcId="{6C63552C-637E-486B-832B-414F30E12DC2}" destId="{DAC07448-0076-4CD5-AF59-D2B722C63FAE}" srcOrd="0" destOrd="0" presId="urn:microsoft.com/office/officeart/2005/8/layout/process5"/>
    <dgm:cxn modelId="{7B9F475B-C191-4145-B084-6C7BF0DC8FEF}" type="presOf" srcId="{F9243184-30F2-4B3E-9B09-D9097959F9CE}" destId="{2194BD7E-795D-4DAC-AC41-7A5D4DCB63FB}" srcOrd="0" destOrd="0" presId="urn:microsoft.com/office/officeart/2005/8/layout/process5"/>
    <dgm:cxn modelId="{83E5F1F7-8D23-48E0-98EB-0D2BB3FDFD6F}" type="presOf" srcId="{029630E3-C536-4BE1-941B-F021E0E5A402}" destId="{7FEBED66-2360-4715-9517-34AF930387DB}" srcOrd="0" destOrd="0" presId="urn:microsoft.com/office/officeart/2005/8/layout/process5"/>
    <dgm:cxn modelId="{05023A18-C82B-4A93-8DA1-17A55B0A260A}" type="presOf" srcId="{B121078E-B809-4C27-97F2-9714D59DCCE1}" destId="{E98DFC94-E8AF-45BE-8D9B-C0EA91F0A456}" srcOrd="0" destOrd="0" presId="urn:microsoft.com/office/officeart/2005/8/layout/process5"/>
    <dgm:cxn modelId="{61B169EA-D8CC-4DCE-BA75-1B4ABAA95435}" type="presOf" srcId="{1A53465F-4D6E-4E1E-B8B7-80081F702CC2}" destId="{3B066690-340C-4A00-8A99-02A742F17192}" srcOrd="0" destOrd="0" presId="urn:microsoft.com/office/officeart/2005/8/layout/process5"/>
    <dgm:cxn modelId="{30198544-7535-4AFF-AD43-F417A477D6F6}" type="presParOf" srcId="{68685455-A069-491B-9E1B-11E6172C27DF}" destId="{3B066690-340C-4A00-8A99-02A742F17192}" srcOrd="0" destOrd="0" presId="urn:microsoft.com/office/officeart/2005/8/layout/process5"/>
    <dgm:cxn modelId="{955BBC39-059C-4986-95EB-E242F300B6F3}" type="presParOf" srcId="{68685455-A069-491B-9E1B-11E6172C27DF}" destId="{DAC07448-0076-4CD5-AF59-D2B722C63FAE}" srcOrd="1" destOrd="0" presId="urn:microsoft.com/office/officeart/2005/8/layout/process5"/>
    <dgm:cxn modelId="{44FE9878-CCE3-4132-BD45-02C1070D45B9}" type="presParOf" srcId="{DAC07448-0076-4CD5-AF59-D2B722C63FAE}" destId="{487ABF7C-1F39-4A5B-835D-339A850B5C0A}" srcOrd="0" destOrd="0" presId="urn:microsoft.com/office/officeart/2005/8/layout/process5"/>
    <dgm:cxn modelId="{4729D27A-F28B-4228-BB91-FE960F42FBE6}" type="presParOf" srcId="{68685455-A069-491B-9E1B-11E6172C27DF}" destId="{2194BD7E-795D-4DAC-AC41-7A5D4DCB63FB}" srcOrd="2" destOrd="0" presId="urn:microsoft.com/office/officeart/2005/8/layout/process5"/>
    <dgm:cxn modelId="{8187B948-6A87-43FF-9857-5BBAD20123D6}" type="presParOf" srcId="{68685455-A069-491B-9E1B-11E6172C27DF}" destId="{A04560FF-764D-4C42-A33E-544559F11013}" srcOrd="3" destOrd="0" presId="urn:microsoft.com/office/officeart/2005/8/layout/process5"/>
    <dgm:cxn modelId="{C5E49C3A-396B-4C2E-A09C-0D252B4A3549}" type="presParOf" srcId="{A04560FF-764D-4C42-A33E-544559F11013}" destId="{AB045228-1D48-46FE-A38B-58E790F02BF4}" srcOrd="0" destOrd="0" presId="urn:microsoft.com/office/officeart/2005/8/layout/process5"/>
    <dgm:cxn modelId="{30EBF220-32F1-48D8-8B66-CC10FF104754}" type="presParOf" srcId="{68685455-A069-491B-9E1B-11E6172C27DF}" destId="{7FEBED66-2360-4715-9517-34AF930387DB}" srcOrd="4" destOrd="0" presId="urn:microsoft.com/office/officeart/2005/8/layout/process5"/>
    <dgm:cxn modelId="{7358D61B-078B-4FB8-B134-3A26E3E82636}" type="presParOf" srcId="{68685455-A069-491B-9E1B-11E6172C27DF}" destId="{E98DFC94-E8AF-45BE-8D9B-C0EA91F0A456}" srcOrd="5" destOrd="0" presId="urn:microsoft.com/office/officeart/2005/8/layout/process5"/>
    <dgm:cxn modelId="{476B0CFA-2DE7-4085-9581-FA7759BE2D18}" type="presParOf" srcId="{E98DFC94-E8AF-45BE-8D9B-C0EA91F0A456}" destId="{C91DCD50-E434-455A-B9BF-CD4104BEE3B1}" srcOrd="0" destOrd="0" presId="urn:microsoft.com/office/officeart/2005/8/layout/process5"/>
    <dgm:cxn modelId="{151574A6-856E-402A-A596-545828897FDE}" type="presParOf" srcId="{68685455-A069-491B-9E1B-11E6172C27DF}" destId="{737FBCFD-1F4A-4EFF-ADF7-9EAD6280279B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66690-340C-4A00-8A99-02A742F17192}">
      <dsp:nvSpPr>
        <dsp:cNvPr id="0" name=""/>
        <dsp:cNvSpPr/>
      </dsp:nvSpPr>
      <dsp:spPr>
        <a:xfrm>
          <a:off x="1162464" y="72076"/>
          <a:ext cx="2113657" cy="1268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baseline="0" noProof="0" dirty="0" smtClean="0">
              <a:solidFill>
                <a:schemeClr val="tx1"/>
              </a:solidFill>
            </a:rPr>
            <a:t>Devereux-Griffith model for cross-border </a:t>
          </a:r>
          <a:r>
            <a:rPr lang="fr-BE" sz="1500" kern="1200" baseline="0" noProof="0" dirty="0" err="1" smtClean="0">
              <a:solidFill>
                <a:schemeClr val="tx1"/>
              </a:solidFill>
            </a:rPr>
            <a:t>investments</a:t>
          </a:r>
          <a:endParaRPr lang="en-GB" sz="1500" kern="1200" baseline="0" noProof="0" dirty="0">
            <a:solidFill>
              <a:schemeClr val="tx1"/>
            </a:solidFill>
          </a:endParaRPr>
        </a:p>
      </dsp:txBody>
      <dsp:txXfrm>
        <a:off x="1199608" y="109220"/>
        <a:ext cx="2039369" cy="1193906"/>
      </dsp:txXfrm>
    </dsp:sp>
    <dsp:sp modelId="{DAC07448-0076-4CD5-AF59-D2B722C63FAE}">
      <dsp:nvSpPr>
        <dsp:cNvPr id="0" name=""/>
        <dsp:cNvSpPr/>
      </dsp:nvSpPr>
      <dsp:spPr>
        <a:xfrm>
          <a:off x="3714100" y="444080"/>
          <a:ext cx="1055129" cy="524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3714100" y="548917"/>
        <a:ext cx="897873" cy="314512"/>
      </dsp:txXfrm>
    </dsp:sp>
    <dsp:sp modelId="{2194BD7E-795D-4DAC-AC41-7A5D4DCB63FB}">
      <dsp:nvSpPr>
        <dsp:cNvPr id="0" name=""/>
        <dsp:cNvSpPr/>
      </dsp:nvSpPr>
      <dsp:spPr>
        <a:xfrm>
          <a:off x="5266933" y="72076"/>
          <a:ext cx="2113657" cy="1268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500" kern="1200" baseline="0" noProof="0" dirty="0" smtClean="0">
              <a:solidFill>
                <a:schemeClr val="tx1"/>
              </a:solidFill>
            </a:rPr>
            <a:t>Adaptation of model to incorporate tax planning strategies</a:t>
          </a:r>
          <a:endParaRPr lang="en-GB" sz="1500" kern="1200" baseline="0" noProof="0" dirty="0">
            <a:solidFill>
              <a:schemeClr val="tx1"/>
            </a:solidFill>
          </a:endParaRPr>
        </a:p>
      </dsp:txBody>
      <dsp:txXfrm>
        <a:off x="5304077" y="109220"/>
        <a:ext cx="2039369" cy="1193906"/>
      </dsp:txXfrm>
    </dsp:sp>
    <dsp:sp modelId="{A04560FF-764D-4C42-A33E-544559F11013}">
      <dsp:nvSpPr>
        <dsp:cNvPr id="0" name=""/>
        <dsp:cNvSpPr/>
      </dsp:nvSpPr>
      <dsp:spPr>
        <a:xfrm rot="5400000">
          <a:off x="6144615" y="1406048"/>
          <a:ext cx="358292" cy="524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 rot="-5400000">
        <a:off x="6166505" y="1488995"/>
        <a:ext cx="314512" cy="250804"/>
      </dsp:txXfrm>
    </dsp:sp>
    <dsp:sp modelId="{7FEBED66-2360-4715-9517-34AF930387DB}">
      <dsp:nvSpPr>
        <dsp:cNvPr id="0" name=""/>
        <dsp:cNvSpPr/>
      </dsp:nvSpPr>
      <dsp:spPr>
        <a:xfrm>
          <a:off x="5266933" y="2016294"/>
          <a:ext cx="2113657" cy="1268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500" kern="1200" baseline="0" noProof="0" dirty="0" smtClean="0">
              <a:solidFill>
                <a:schemeClr val="tx1"/>
              </a:solidFill>
            </a:rPr>
            <a:t>Data collection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 baseline="0" noProof="0" dirty="0">
            <a:solidFill>
              <a:schemeClr val="tx1"/>
            </a:solidFill>
          </a:endParaRPr>
        </a:p>
      </dsp:txBody>
      <dsp:txXfrm>
        <a:off x="5304077" y="2053438"/>
        <a:ext cx="2039369" cy="1193906"/>
      </dsp:txXfrm>
    </dsp:sp>
    <dsp:sp modelId="{E98DFC94-E8AF-45BE-8D9B-C0EA91F0A456}">
      <dsp:nvSpPr>
        <dsp:cNvPr id="0" name=""/>
        <dsp:cNvSpPr/>
      </dsp:nvSpPr>
      <dsp:spPr>
        <a:xfrm rot="10739688">
          <a:off x="3773743" y="2423782"/>
          <a:ext cx="1055292" cy="524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 rot="10800000">
        <a:off x="3930987" y="2527240"/>
        <a:ext cx="898036" cy="314512"/>
      </dsp:txXfrm>
    </dsp:sp>
    <dsp:sp modelId="{737FBCFD-1F4A-4EFF-ADF7-9EAD6280279B}">
      <dsp:nvSpPr>
        <dsp:cNvPr id="0" name=""/>
        <dsp:cNvSpPr/>
      </dsp:nvSpPr>
      <dsp:spPr>
        <a:xfrm>
          <a:off x="1162464" y="2088310"/>
          <a:ext cx="2113657" cy="1268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BE" sz="1500" kern="1200" baseline="0" noProof="0" dirty="0" smtClean="0">
              <a:solidFill>
                <a:schemeClr val="tx1"/>
              </a:solidFill>
            </a:rPr>
            <a:t>Computation of EATR and </a:t>
          </a:r>
          <a:r>
            <a:rPr lang="fr-BE" sz="1500" kern="1200" baseline="0" noProof="0" dirty="0" err="1" smtClean="0">
              <a:solidFill>
                <a:schemeClr val="tx1"/>
              </a:solidFill>
            </a:rPr>
            <a:t>CoC</a:t>
          </a:r>
          <a:r>
            <a:rPr lang="fr-BE" sz="1500" kern="1200" baseline="0" noProof="0" dirty="0" smtClean="0">
              <a:solidFill>
                <a:schemeClr val="tx1"/>
              </a:solidFill>
            </a:rPr>
            <a:t> for all MS</a:t>
          </a:r>
          <a:endParaRPr lang="en-GB" sz="1500" kern="1200" baseline="0" noProof="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sz="1500" kern="1200" baseline="0" noProof="0" dirty="0" smtClean="0">
            <a:solidFill>
              <a:schemeClr val="tx1"/>
            </a:solidFill>
          </a:endParaRPr>
        </a:p>
      </dsp:txBody>
      <dsp:txXfrm>
        <a:off x="1199608" y="2125454"/>
        <a:ext cx="2039369" cy="1193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0"/>
            <a:ext cx="5445126" cy="447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55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126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475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884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08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198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17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88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88232"/>
          </a:xfrm>
        </p:spPr>
        <p:txBody>
          <a:bodyPr/>
          <a:lstStyle>
            <a:lvl1pPr>
              <a:defRPr sz="76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600" y="6436560"/>
            <a:ext cx="683999" cy="456000"/>
          </a:xfrm>
          <a:prstGeom prst="rect">
            <a:avLst/>
          </a:prstGeom>
        </p:spPr>
      </p:pic>
      <p:pic>
        <p:nvPicPr>
          <p:cNvPr id="11" name="Picture 10" descr="LOGO-CE for Word Positive Taxation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084" y="324016"/>
            <a:ext cx="1813120" cy="13977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38D4D6"/>
          </a:solidFill>
          <a:ln>
            <a:solidFill>
              <a:srgbClr val="38D4D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5" name="Picture 14" descr="LOGO-CE for Word Negative Taxatio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437" y="306000"/>
            <a:ext cx="1618292" cy="12475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160" y="6458639"/>
            <a:ext cx="612000" cy="408000"/>
          </a:xfrm>
          <a:prstGeom prst="rect">
            <a:avLst/>
          </a:prstGeom>
        </p:spPr>
      </p:pic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520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68000" y="1764000"/>
            <a:ext cx="8229600" cy="396925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26" name="Picture 2" descr="C:\DOCUME~1\lenain\LOCALS~1\Temp\7zE36.tmp\LOGO-CE Landscape Positive TAXUD EN.png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200" y="5940000"/>
            <a:ext cx="2242800" cy="59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</a:t>
            </a:r>
            <a:r>
              <a:rPr lang="fr-BE" dirty="0" err="1" smtClean="0"/>
              <a:t>dolor</a:t>
            </a:r>
            <a:r>
              <a:rPr lang="fr-BE" dirty="0" smtClean="0"/>
              <a:t> </a:t>
            </a:r>
            <a:r>
              <a:rPr lang="fr-BE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F5494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taxation_customs/sites/taxation/files/taxation_paper_64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taxation_customs/publications/taxation-services-papers/taxation-papers_en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08912" cy="2088232"/>
          </a:xfrm>
        </p:spPr>
        <p:txBody>
          <a:bodyPr/>
          <a:lstStyle/>
          <a:p>
            <a:pPr algn="ctr"/>
            <a:r>
              <a:rPr lang="en-GB" sz="3200" dirty="0" smtClean="0"/>
              <a:t>	Study on </a:t>
            </a:r>
            <a:br>
              <a:rPr lang="en-GB" sz="3200" dirty="0" smtClean="0"/>
            </a:br>
            <a:r>
              <a:rPr lang="en-GB" sz="3200" dirty="0" smtClean="0"/>
              <a:t>Impact of Tax Planning on Forward-Looking Effectives Tax Rates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7992888" cy="1872208"/>
          </a:xfrm>
        </p:spPr>
        <p:txBody>
          <a:bodyPr/>
          <a:lstStyle/>
          <a:p>
            <a:pPr algn="ctr"/>
            <a:r>
              <a:rPr lang="en-GB" sz="2400" dirty="0" smtClean="0"/>
              <a:t>Platform for Tax Good Governance</a:t>
            </a:r>
            <a:endParaRPr lang="fr-BE" sz="2400" dirty="0"/>
          </a:p>
          <a:p>
            <a:pPr algn="ctr"/>
            <a:r>
              <a:rPr lang="fr-BE" sz="2400" dirty="0" smtClean="0"/>
              <a:t>7 </a:t>
            </a:r>
            <a:r>
              <a:rPr lang="fr-BE" sz="2400" dirty="0" err="1" smtClean="0"/>
              <a:t>December</a:t>
            </a:r>
            <a:r>
              <a:rPr lang="fr-BE" sz="2400" dirty="0" smtClean="0"/>
              <a:t> 2016</a:t>
            </a:r>
          </a:p>
          <a:p>
            <a:pPr algn="ctr"/>
            <a:endParaRPr lang="fr-BE" sz="2400" dirty="0" smtClean="0"/>
          </a:p>
        </p:txBody>
      </p:sp>
    </p:spTree>
    <p:extLst>
      <p:ext uri="{BB962C8B-B14F-4D97-AF65-F5344CB8AC3E}">
        <p14:creationId xmlns:p14="http://schemas.microsoft.com/office/powerpoint/2010/main" val="120629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8072"/>
          </a:xfrm>
        </p:spPr>
        <p:txBody>
          <a:bodyPr/>
          <a:lstStyle/>
          <a:p>
            <a:r>
              <a:rPr lang="fr-BE" dirty="0" smtClean="0"/>
              <a:t>Profit-</a:t>
            </a:r>
            <a:r>
              <a:rPr lang="fr-BE" dirty="0" err="1" smtClean="0"/>
              <a:t>shifting</a:t>
            </a:r>
            <a:r>
              <a:rPr lang="fr-BE" dirty="0" smtClean="0"/>
              <a:t> </a:t>
            </a:r>
            <a:r>
              <a:rPr lang="fr-BE" dirty="0"/>
              <a:t>via </a:t>
            </a:r>
            <a:r>
              <a:rPr lang="fr-BE" dirty="0" err="1"/>
              <a:t>royalty</a:t>
            </a:r>
            <a:r>
              <a:rPr lang="fr-BE" dirty="0"/>
              <a:t> </a:t>
            </a:r>
            <a:r>
              <a:rPr lang="fr-BE" dirty="0" err="1" smtClean="0"/>
              <a:t>payments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8" t="30160" r="31426" b="19666"/>
          <a:stretch/>
        </p:blipFill>
        <p:spPr bwMode="auto">
          <a:xfrm>
            <a:off x="971600" y="1772816"/>
            <a:ext cx="6192688" cy="394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5589240"/>
            <a:ext cx="86044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SzPct val="120000"/>
              <a:buFont typeface="Arial" pitchFamily="34" charset="0"/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>
              <a:buNone/>
            </a:pPr>
            <a:r>
              <a:rPr lang="en-GB" sz="1800" b="0" i="1" kern="0" dirty="0" smtClean="0"/>
              <a:t>Intermediate company in an 'offshore country' (with or without a treaty), in an 'EU average country' or in an EU country with an IP box regime.</a:t>
            </a:r>
          </a:p>
        </p:txBody>
      </p:sp>
    </p:spTree>
    <p:extLst>
      <p:ext uri="{BB962C8B-B14F-4D97-AF65-F5344CB8AC3E}">
        <p14:creationId xmlns:p14="http://schemas.microsoft.com/office/powerpoint/2010/main" val="376862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Data collection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3384476"/>
          </a:xfrm>
        </p:spPr>
        <p:txBody>
          <a:bodyPr/>
          <a:lstStyle/>
          <a:p>
            <a:r>
              <a:rPr lang="fr-BE" dirty="0" err="1" smtClean="0"/>
              <a:t>Withholding</a:t>
            </a:r>
            <a:r>
              <a:rPr lang="fr-BE" dirty="0" smtClean="0"/>
              <a:t> </a:t>
            </a:r>
            <a:r>
              <a:rPr lang="fr-BE" dirty="0" err="1" smtClean="0"/>
              <a:t>tax</a:t>
            </a:r>
            <a:r>
              <a:rPr lang="fr-BE" dirty="0" smtClean="0"/>
              <a:t> rates on </a:t>
            </a:r>
            <a:r>
              <a:rPr lang="fr-BE" dirty="0" err="1" smtClean="0"/>
              <a:t>interests</a:t>
            </a:r>
            <a:r>
              <a:rPr lang="fr-BE" dirty="0" smtClean="0"/>
              <a:t>, </a:t>
            </a:r>
            <a:r>
              <a:rPr lang="fr-BE" dirty="0" err="1" smtClean="0"/>
              <a:t>dividends</a:t>
            </a:r>
            <a:r>
              <a:rPr lang="fr-BE" dirty="0"/>
              <a:t> </a:t>
            </a:r>
            <a:r>
              <a:rPr lang="fr-BE" dirty="0" smtClean="0"/>
              <a:t>and royalties</a:t>
            </a:r>
          </a:p>
          <a:p>
            <a:r>
              <a:rPr lang="fr-BE" dirty="0" smtClean="0"/>
              <a:t>IP box </a:t>
            </a:r>
            <a:r>
              <a:rPr lang="fr-BE" dirty="0" err="1" smtClean="0"/>
              <a:t>regimes</a:t>
            </a:r>
            <a:r>
              <a:rPr lang="fr-BE" dirty="0" smtClean="0"/>
              <a:t> in the EU </a:t>
            </a:r>
            <a:r>
              <a:rPr lang="fr-BE" dirty="0" err="1" smtClean="0"/>
              <a:t>Member</a:t>
            </a:r>
            <a:r>
              <a:rPr lang="fr-BE" dirty="0" smtClean="0"/>
              <a:t> States</a:t>
            </a:r>
          </a:p>
          <a:p>
            <a:r>
              <a:rPr lang="fr-BE" dirty="0" smtClean="0"/>
              <a:t>Switch-over clauses for </a:t>
            </a:r>
            <a:r>
              <a:rPr lang="fr-BE" dirty="0" err="1" smtClean="0"/>
              <a:t>dividends</a:t>
            </a:r>
            <a:endParaRPr lang="fr-BE" dirty="0" smtClean="0"/>
          </a:p>
          <a:p>
            <a:r>
              <a:rPr lang="fr-BE" dirty="0" err="1" smtClean="0"/>
              <a:t>Controlled</a:t>
            </a:r>
            <a:r>
              <a:rPr lang="fr-BE" dirty="0" smtClean="0"/>
              <a:t> </a:t>
            </a:r>
            <a:r>
              <a:rPr lang="fr-BE" dirty="0" err="1" smtClean="0"/>
              <a:t>foreign</a:t>
            </a:r>
            <a:r>
              <a:rPr lang="fr-BE" dirty="0" smtClean="0"/>
              <a:t> </a:t>
            </a:r>
            <a:r>
              <a:rPr lang="fr-BE" dirty="0" err="1" smtClean="0"/>
              <a:t>company</a:t>
            </a:r>
            <a:r>
              <a:rPr lang="fr-BE" dirty="0" smtClean="0"/>
              <a:t> </a:t>
            </a:r>
            <a:r>
              <a:rPr lang="fr-BE" dirty="0" err="1" smtClean="0"/>
              <a:t>rules</a:t>
            </a:r>
            <a:r>
              <a:rPr lang="fr-BE" dirty="0" smtClean="0"/>
              <a:t> (but not </a:t>
            </a:r>
            <a:r>
              <a:rPr lang="fr-BE" dirty="0" err="1" smtClean="0"/>
              <a:t>taken</a:t>
            </a:r>
            <a:r>
              <a:rPr lang="fr-BE" dirty="0" smtClean="0"/>
              <a:t> </a:t>
            </a:r>
            <a:r>
              <a:rPr lang="fr-BE" dirty="0" err="1" smtClean="0"/>
              <a:t>into</a:t>
            </a:r>
            <a:r>
              <a:rPr lang="fr-BE" dirty="0" smtClean="0"/>
              <a:t> </a:t>
            </a:r>
            <a:r>
              <a:rPr lang="fr-BE" dirty="0" err="1" smtClean="0"/>
              <a:t>account</a:t>
            </a:r>
            <a:r>
              <a:rPr lang="fr-BE" dirty="0" smtClean="0"/>
              <a:t> in the main </a:t>
            </a:r>
            <a:r>
              <a:rPr lang="fr-BE" dirty="0" err="1" smtClean="0"/>
              <a:t>results</a:t>
            </a:r>
            <a:r>
              <a:rPr lang="fr-BE" dirty="0" smtClean="0"/>
              <a:t>)</a:t>
            </a:r>
          </a:p>
          <a:p>
            <a:r>
              <a:rPr lang="fr-BE" dirty="0" smtClean="0"/>
              <a:t>Plus </a:t>
            </a:r>
            <a:r>
              <a:rPr lang="fr-BE" dirty="0" err="1" smtClean="0"/>
              <a:t>corporate</a:t>
            </a:r>
            <a:r>
              <a:rPr lang="fr-BE" dirty="0" smtClean="0"/>
              <a:t> </a:t>
            </a:r>
            <a:r>
              <a:rPr lang="fr-BE" dirty="0" err="1" smtClean="0"/>
              <a:t>income</a:t>
            </a:r>
            <a:r>
              <a:rPr lang="fr-BE" dirty="0" smtClean="0"/>
              <a:t> </a:t>
            </a:r>
            <a:r>
              <a:rPr lang="fr-BE" dirty="0" err="1" smtClean="0"/>
              <a:t>tax</a:t>
            </a:r>
            <a:r>
              <a:rPr lang="fr-BE" dirty="0" smtClean="0"/>
              <a:t> rates, </a:t>
            </a:r>
            <a:r>
              <a:rPr lang="fr-BE" dirty="0" err="1" smtClean="0"/>
              <a:t>depreciation</a:t>
            </a:r>
            <a:r>
              <a:rPr lang="fr-BE" dirty="0" smtClean="0"/>
              <a:t> </a:t>
            </a:r>
            <a:r>
              <a:rPr lang="fr-BE" dirty="0" err="1" smtClean="0"/>
              <a:t>regimes</a:t>
            </a:r>
            <a:r>
              <a:rPr lang="fr-BE" dirty="0" smtClean="0"/>
              <a:t>, etc.</a:t>
            </a:r>
          </a:p>
          <a:p>
            <a:pPr indent="0">
              <a:buNone/>
            </a:pPr>
            <a:r>
              <a:rPr lang="fr-BE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332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936625"/>
          </a:xfrm>
        </p:spPr>
        <p:txBody>
          <a:bodyPr/>
          <a:lstStyle/>
          <a:p>
            <a:r>
              <a:rPr lang="fr-BE" sz="2400" dirty="0" err="1" smtClean="0"/>
              <a:t>Results</a:t>
            </a:r>
            <a:r>
              <a:rPr lang="fr-BE" sz="2400" dirty="0" smtClean="0"/>
              <a:t>: impact on </a:t>
            </a:r>
            <a:r>
              <a:rPr lang="fr-BE" sz="2400" dirty="0" err="1" smtClean="0"/>
              <a:t>CoC</a:t>
            </a:r>
            <a:r>
              <a:rPr lang="fr-BE" sz="2400" dirty="0" smtClean="0"/>
              <a:t> and EATR</a:t>
            </a: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977351"/>
              </p:ext>
            </p:extLst>
          </p:nvPr>
        </p:nvGraphicFramePr>
        <p:xfrm>
          <a:off x="539552" y="1738569"/>
          <a:ext cx="7344816" cy="4924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384"/>
                <a:gridCol w="2093534"/>
                <a:gridCol w="1559961"/>
                <a:gridCol w="1234969"/>
                <a:gridCol w="1299968"/>
              </a:tblGrid>
              <a:tr h="322919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Mean </a:t>
                      </a:r>
                      <a:r>
                        <a:rPr lang="en-GB" sz="1400" dirty="0" err="1" smtClean="0"/>
                        <a:t>CoC</a:t>
                      </a:r>
                      <a:endParaRPr lang="en-GB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Mean EATR</a:t>
                      </a:r>
                      <a:endParaRPr lang="en-GB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19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Baseline </a:t>
                      </a:r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5.7</a:t>
                      </a:r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21.1</a:t>
                      </a:r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19">
                <a:tc rowSpan="4">
                  <a:txBody>
                    <a:bodyPr/>
                    <a:lstStyle/>
                    <a:p>
                      <a:r>
                        <a:rPr lang="en-GB" sz="1400" dirty="0" smtClean="0"/>
                        <a:t>Profit shifting via interest payments</a:t>
                      </a:r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Financing</a:t>
                      </a:r>
                      <a:r>
                        <a:rPr lang="en-GB" sz="1400" baseline="0" dirty="0" smtClean="0"/>
                        <a:t> via 'offshore treaty'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4.1</a:t>
                      </a:r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16.2</a:t>
                      </a:r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291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Financing via 'offshore no treaty'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6.0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36.4</a:t>
                      </a:r>
                      <a:endParaRPr lang="en-GB" sz="1400" dirty="0"/>
                    </a:p>
                  </a:txBody>
                  <a:tcPr/>
                </a:tc>
              </a:tr>
              <a:tr h="32291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Financing</a:t>
                      </a:r>
                      <a:r>
                        <a:rPr lang="en-GB" sz="1400" baseline="0" dirty="0" smtClean="0"/>
                        <a:t> via 'EU average'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5.8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21.6</a:t>
                      </a:r>
                      <a:endParaRPr lang="en-GB" sz="1400" dirty="0"/>
                    </a:p>
                  </a:txBody>
                  <a:tcPr/>
                </a:tc>
              </a:tr>
              <a:tr h="32291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Hybrid financing via 'EU</a:t>
                      </a:r>
                      <a:r>
                        <a:rPr lang="en-GB" sz="1400" baseline="0" dirty="0" smtClean="0"/>
                        <a:t> average'</a:t>
                      </a:r>
                      <a:endParaRPr lang="en-GB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3.8</a:t>
                      </a:r>
                      <a:endParaRPr lang="en-GB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14.3</a:t>
                      </a:r>
                      <a:endParaRPr lang="en-GB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89">
                <a:tc rowSpan="8">
                  <a:txBody>
                    <a:bodyPr/>
                    <a:lstStyle/>
                    <a:p>
                      <a:r>
                        <a:rPr lang="en-GB" sz="1400" dirty="0" smtClean="0"/>
                        <a:t>Profit</a:t>
                      </a:r>
                      <a:r>
                        <a:rPr lang="en-GB" sz="1400" baseline="0" dirty="0" smtClean="0"/>
                        <a:t> shifting via royalty payments</a:t>
                      </a:r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400" dirty="0" smtClean="0"/>
                        <a:t>IP via 'offshore</a:t>
                      </a:r>
                      <a:r>
                        <a:rPr lang="en-GB" sz="1400" baseline="0" dirty="0" smtClean="0"/>
                        <a:t> treaty' </a:t>
                      </a:r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only intangible</a:t>
                      </a:r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4.7</a:t>
                      </a:r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2.0</a:t>
                      </a:r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13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all assets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5.5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17.5</a:t>
                      </a:r>
                      <a:endParaRPr lang="en-GB" sz="1400" dirty="0"/>
                    </a:p>
                  </a:txBody>
                  <a:tcPr/>
                </a:tc>
              </a:tr>
              <a:tr h="411389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400" dirty="0" smtClean="0"/>
                        <a:t>IP via 'offshore no treaty'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only intangible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11.4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40.7</a:t>
                      </a:r>
                      <a:endParaRPr lang="en-GB" sz="1400" dirty="0"/>
                    </a:p>
                  </a:txBody>
                  <a:tcPr/>
                </a:tc>
              </a:tr>
              <a:tr h="4113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all assets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6.9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25.2</a:t>
                      </a:r>
                      <a:endParaRPr lang="en-GB" sz="1400" dirty="0"/>
                    </a:p>
                  </a:txBody>
                  <a:tcPr/>
                </a:tc>
              </a:tr>
              <a:tr h="286008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400" dirty="0" smtClean="0"/>
                        <a:t>IP via 'EU average'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only intangible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5.1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18.2</a:t>
                      </a:r>
                      <a:endParaRPr lang="en-GB" sz="1400" dirty="0"/>
                    </a:p>
                  </a:txBody>
                  <a:tcPr/>
                </a:tc>
              </a:tr>
              <a:tr h="2860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all assets</a:t>
                      </a:r>
                      <a:endParaRPr lang="en-GB" sz="1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5.6</a:t>
                      </a:r>
                      <a:endParaRPr lang="en-GB" sz="1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20.7</a:t>
                      </a:r>
                      <a:endParaRPr lang="en-GB" sz="1400" dirty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  <a:tr h="318495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400" dirty="0" smtClean="0"/>
                        <a:t>IP via 'most beneficial IP regime</a:t>
                      </a:r>
                      <a:r>
                        <a:rPr lang="en-GB" sz="1400" baseline="0" dirty="0" smtClean="0"/>
                        <a:t> in EU'</a:t>
                      </a:r>
                      <a:endParaRPr lang="en-GB" sz="1400" dirty="0"/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only intangible</a:t>
                      </a: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2.3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-0.9</a:t>
                      </a: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84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all</a:t>
                      </a:r>
                      <a:r>
                        <a:rPr lang="en-GB" sz="1400" baseline="0" dirty="0" smtClean="0"/>
                        <a:t> assets</a:t>
                      </a:r>
                    </a:p>
                  </a:txBody>
                  <a:tcPr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5.1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16.9</a:t>
                      </a: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247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268761"/>
            <a:ext cx="8229600" cy="720080"/>
          </a:xfrm>
        </p:spPr>
        <p:txBody>
          <a:bodyPr/>
          <a:lstStyle/>
          <a:p>
            <a:r>
              <a:rPr lang="fr-BE" sz="2400" dirty="0" smtClean="0"/>
              <a:t>Main </a:t>
            </a:r>
            <a:r>
              <a:rPr lang="fr-BE" sz="2400" dirty="0" err="1" smtClean="0"/>
              <a:t>results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568952" cy="4968552"/>
          </a:xfrm>
        </p:spPr>
        <p:txBody>
          <a:bodyPr/>
          <a:lstStyle/>
          <a:p>
            <a:r>
              <a:rPr lang="en-GB" sz="2000" dirty="0" smtClean="0"/>
              <a:t>Very </a:t>
            </a:r>
            <a:r>
              <a:rPr lang="en-GB" sz="2000" dirty="0"/>
              <a:t>low </a:t>
            </a:r>
            <a:r>
              <a:rPr lang="en-GB" sz="2000" dirty="0" smtClean="0"/>
              <a:t>effective tax levels </a:t>
            </a:r>
            <a:r>
              <a:rPr lang="en-GB" sz="2000" dirty="0"/>
              <a:t>by </a:t>
            </a:r>
            <a:r>
              <a:rPr lang="en-GB" sz="2000" dirty="0" smtClean="0"/>
              <a:t>exploiting loopholes and mismatches.</a:t>
            </a:r>
            <a:endParaRPr lang="en-GB" sz="2000" dirty="0"/>
          </a:p>
          <a:p>
            <a:r>
              <a:rPr lang="en-GB" sz="2000" dirty="0" smtClean="0"/>
              <a:t>Multinationals </a:t>
            </a:r>
            <a:r>
              <a:rPr lang="en-GB" sz="2000" dirty="0"/>
              <a:t>can </a:t>
            </a:r>
            <a:r>
              <a:rPr lang="en-GB" sz="2000" dirty="0" smtClean="0"/>
              <a:t>significantly reduce their tax liabilities through IP tax planning. Companies largely based on intellectual property may have their profits essentially </a:t>
            </a:r>
            <a:r>
              <a:rPr lang="en-GB" sz="2000" dirty="0"/>
              <a:t>untaxed. </a:t>
            </a:r>
            <a:endParaRPr lang="en-GB" sz="2000" dirty="0" smtClean="0"/>
          </a:p>
          <a:p>
            <a:r>
              <a:rPr lang="en-GB" sz="2000" dirty="0"/>
              <a:t>Artificial profit shifting allows multinationals to shop for the most attractive tax treaty and channel profits to low-tax locations outside the EU. </a:t>
            </a:r>
            <a:endParaRPr lang="en-GB" sz="2000" dirty="0" smtClean="0"/>
          </a:p>
          <a:p>
            <a:r>
              <a:rPr lang="en-GB" sz="2000" dirty="0" smtClean="0"/>
              <a:t>Anti-abuse rules may be very effective in defeating tax planning strategies.</a:t>
            </a:r>
            <a:endParaRPr lang="en-GB" sz="2000" dirty="0"/>
          </a:p>
          <a:p>
            <a:r>
              <a:rPr lang="en-GB" sz="2000" dirty="0" smtClean="0"/>
              <a:t>However, protection </a:t>
            </a:r>
            <a:r>
              <a:rPr lang="en-GB" sz="2000" dirty="0"/>
              <a:t>of the internal market against profit shifting to low-tax locations is only as good as the weakest regime in the EU</a:t>
            </a:r>
            <a:r>
              <a:rPr lang="en-GB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837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 initiatives 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Boosting tax transparency</a:t>
            </a:r>
          </a:p>
          <a:p>
            <a:r>
              <a:rPr lang="en-GB" dirty="0" smtClean="0"/>
              <a:t>Ensuring profits are paid where they are generated: ATAD and CCCTB</a:t>
            </a:r>
          </a:p>
          <a:p>
            <a:r>
              <a:rPr lang="en-GB" dirty="0" smtClean="0"/>
              <a:t>Measures to promote tax good governance globally: </a:t>
            </a:r>
            <a:r>
              <a:rPr lang="en-GB" dirty="0"/>
              <a:t>E</a:t>
            </a:r>
            <a:r>
              <a:rPr lang="en-GB" dirty="0" smtClean="0"/>
              <a:t>xternal strategy for effective taxation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661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information on the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Available</a:t>
            </a:r>
            <a:r>
              <a:rPr lang="fr-BE" dirty="0" smtClean="0"/>
              <a:t> </a:t>
            </a:r>
            <a:r>
              <a:rPr lang="fr-BE" dirty="0" err="1" smtClean="0"/>
              <a:t>at</a:t>
            </a:r>
            <a:endParaRPr lang="en-GB" dirty="0" smtClean="0"/>
          </a:p>
          <a:p>
            <a:pPr indent="0">
              <a:buNone/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ec.europa.eu/taxation_customs/sites/taxation/files/taxation_paper_64.pdf</a:t>
            </a:r>
            <a:endParaRPr lang="en-GB" dirty="0" smtClean="0"/>
          </a:p>
          <a:p>
            <a:pPr marL="342900"/>
            <a:r>
              <a:rPr lang="en-GB" dirty="0" smtClean="0"/>
              <a:t>Annex and data</a:t>
            </a:r>
          </a:p>
          <a:p>
            <a:pPr indent="0">
              <a:buNone/>
            </a:pPr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ec.europa.eu/taxation_customs/publications/taxation-services-papers/taxation-papers_en</a:t>
            </a:r>
            <a:endParaRPr lang="en-GB" dirty="0" smtClean="0"/>
          </a:p>
          <a:p>
            <a:pPr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18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buNone/>
            </a:pPr>
            <a:endParaRPr lang="fr-BE" b="1" dirty="0" smtClean="0"/>
          </a:p>
          <a:p>
            <a:pPr indent="0" algn="ctr">
              <a:buNone/>
            </a:pPr>
            <a:r>
              <a:rPr lang="en-GB" sz="3200" b="1" dirty="0" smtClean="0"/>
              <a:t>Thank you for your attention!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36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Fair and efficient taxation: priority of the Commission</a:t>
            </a:r>
          </a:p>
          <a:p>
            <a:r>
              <a:rPr lang="fr-BE" dirty="0" err="1" smtClean="0"/>
              <a:t>Several</a:t>
            </a:r>
            <a:r>
              <a:rPr lang="fr-BE" dirty="0" smtClean="0"/>
              <a:t> initiatives </a:t>
            </a:r>
            <a:r>
              <a:rPr lang="fr-BE" dirty="0" err="1" smtClean="0"/>
              <a:t>adopted</a:t>
            </a:r>
            <a:r>
              <a:rPr lang="fr-BE" dirty="0" smtClean="0"/>
              <a:t> in Council </a:t>
            </a:r>
            <a:endParaRPr lang="en-GB" dirty="0" smtClean="0"/>
          </a:p>
          <a:p>
            <a:r>
              <a:rPr lang="fr-BE" dirty="0" err="1" smtClean="0"/>
              <a:t>Recent</a:t>
            </a:r>
            <a:r>
              <a:rPr lang="fr-BE" dirty="0" smtClean="0"/>
              <a:t> Commission </a:t>
            </a:r>
            <a:r>
              <a:rPr lang="fr-BE" dirty="0" err="1" smtClean="0"/>
              <a:t>proposal</a:t>
            </a:r>
            <a:r>
              <a:rPr lang="fr-BE" dirty="0" smtClean="0"/>
              <a:t> for </a:t>
            </a:r>
            <a:r>
              <a:rPr lang="fr-BE" dirty="0" err="1"/>
              <a:t>c</a:t>
            </a:r>
            <a:r>
              <a:rPr lang="fr-BE" dirty="0" err="1" smtClean="0"/>
              <a:t>orporate</a:t>
            </a:r>
            <a:r>
              <a:rPr lang="fr-BE" dirty="0" smtClean="0"/>
              <a:t> </a:t>
            </a:r>
            <a:r>
              <a:rPr lang="fr-BE" dirty="0" err="1"/>
              <a:t>t</a:t>
            </a:r>
            <a:r>
              <a:rPr lang="fr-BE" dirty="0" err="1" smtClean="0"/>
              <a:t>ax</a:t>
            </a:r>
            <a:r>
              <a:rPr lang="fr-BE" dirty="0" smtClean="0"/>
              <a:t> </a:t>
            </a:r>
            <a:r>
              <a:rPr lang="fr-BE" dirty="0" err="1"/>
              <a:t>r</a:t>
            </a:r>
            <a:r>
              <a:rPr lang="fr-BE" dirty="0" err="1" smtClean="0"/>
              <a:t>eform</a:t>
            </a:r>
            <a:r>
              <a:rPr lang="fr-BE" dirty="0" smtClean="0"/>
              <a:t> in the EU, </a:t>
            </a:r>
            <a:r>
              <a:rPr lang="fr-BE" dirty="0" err="1" smtClean="0"/>
              <a:t>including</a:t>
            </a:r>
            <a:r>
              <a:rPr lang="fr-BE" dirty="0" smtClean="0"/>
              <a:t> the Common </a:t>
            </a:r>
            <a:r>
              <a:rPr lang="fr-BE" dirty="0" err="1" smtClean="0"/>
              <a:t>Consolidated</a:t>
            </a:r>
            <a:r>
              <a:rPr lang="fr-BE" dirty="0" smtClean="0"/>
              <a:t> </a:t>
            </a:r>
            <a:r>
              <a:rPr lang="fr-BE" dirty="0" err="1" smtClean="0"/>
              <a:t>Corporate</a:t>
            </a:r>
            <a:r>
              <a:rPr lang="fr-BE" dirty="0" smtClean="0"/>
              <a:t> </a:t>
            </a:r>
            <a:r>
              <a:rPr lang="fr-BE" dirty="0" err="1" smtClean="0"/>
              <a:t>Tax</a:t>
            </a:r>
            <a:r>
              <a:rPr lang="fr-BE" dirty="0" smtClean="0"/>
              <a:t> Base </a:t>
            </a:r>
            <a:r>
              <a:rPr lang="en-GB" dirty="0" smtClean="0"/>
              <a:t>(October 2016)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0427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of the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Quantifying the impact of commonly used tax planning structures on the tax rates effectively paid by companies and on the cost of capital</a:t>
            </a:r>
          </a:p>
          <a:p>
            <a:pPr indent="0">
              <a:buNone/>
            </a:pPr>
            <a:endParaRPr lang="en-GB" b="0" dirty="0" smtClean="0"/>
          </a:p>
          <a:p>
            <a:r>
              <a:rPr lang="en-GB" dirty="0" smtClean="0"/>
              <a:t>Complementing the study </a:t>
            </a:r>
            <a:r>
              <a:rPr lang="en-GB" b="0" dirty="0" smtClean="0"/>
              <a:t>"Structures of Aggressive Tax Planning and Indicators" (</a:t>
            </a:r>
            <a:r>
              <a:rPr lang="en-GB" dirty="0"/>
              <a:t>J</a:t>
            </a:r>
            <a:r>
              <a:rPr lang="en-GB" b="0" dirty="0" smtClean="0"/>
              <a:t>anuary 2016</a:t>
            </a:r>
            <a:r>
              <a:rPr lang="en-GB" b="0" dirty="0" smtClean="0"/>
              <a:t>) and refining existing ETR calculations</a:t>
            </a:r>
            <a:endParaRPr lang="en-GB" b="0" dirty="0" smtClean="0"/>
          </a:p>
        </p:txBody>
      </p:sp>
    </p:spTree>
    <p:extLst>
      <p:ext uri="{BB962C8B-B14F-4D97-AF65-F5344CB8AC3E}">
        <p14:creationId xmlns:p14="http://schemas.microsoft.com/office/powerpoint/2010/main" val="20016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was the study conducted?</a:t>
            </a:r>
            <a:endParaRPr lang="en-GB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967395"/>
              </p:ext>
            </p:extLst>
          </p:nvPr>
        </p:nvGraphicFramePr>
        <p:xfrm>
          <a:off x="457200" y="2636838"/>
          <a:ext cx="8229600" cy="3384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3495968" y="3789040"/>
            <a:ext cx="2304256" cy="1152128"/>
          </a:xfrm>
          <a:prstGeom prst="ellipse">
            <a:avLst/>
          </a:prstGeom>
          <a:solidFill>
            <a:srgbClr val="3166CF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800" b="0" dirty="0" smtClean="0"/>
              <a:t>Study undertaken by ZEW</a:t>
            </a:r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430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740" y="1340768"/>
            <a:ext cx="8229600" cy="936625"/>
          </a:xfrm>
        </p:spPr>
        <p:txBody>
          <a:bodyPr/>
          <a:lstStyle/>
          <a:p>
            <a:r>
              <a:rPr lang="en-GB" dirty="0" smtClean="0"/>
              <a:t>Devereux-Griffith model (1)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67250" y="2204864"/>
            <a:ext cx="879723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0F5494"/>
              </a:buClr>
              <a:buSzPct val="120000"/>
            </a:pPr>
            <a:r>
              <a:rPr lang="en-US" sz="2000" b="0" i="1" dirty="0">
                <a:solidFill>
                  <a:srgbClr val="0F5494"/>
                </a:solidFill>
                <a:latin typeface="+mn-lt"/>
              </a:rPr>
              <a:t>Two tax measures</a:t>
            </a:r>
          </a:p>
          <a:p>
            <a:pPr indent="-342900">
              <a:spcBef>
                <a:spcPct val="20000"/>
              </a:spcBef>
              <a:buClr>
                <a:srgbClr val="0F5494"/>
              </a:buClr>
              <a:buSzPct val="120000"/>
              <a:buFont typeface="Arial" pitchFamily="34" charset="0"/>
              <a:buChar char="•"/>
            </a:pPr>
            <a:r>
              <a:rPr lang="en-US" sz="2000" i="1" dirty="0">
                <a:solidFill>
                  <a:srgbClr val="0F5494"/>
                </a:solidFill>
                <a:latin typeface="+mn-lt"/>
              </a:rPr>
              <a:t>Cost of capital (</a:t>
            </a:r>
            <a:r>
              <a:rPr lang="en-US" sz="2000" i="1" dirty="0" err="1" smtClean="0">
                <a:solidFill>
                  <a:srgbClr val="0F5494"/>
                </a:solidFill>
                <a:latin typeface="+mn-lt"/>
              </a:rPr>
              <a:t>CoC</a:t>
            </a:r>
            <a:r>
              <a:rPr lang="en-US" sz="2000" i="1" dirty="0" smtClean="0">
                <a:solidFill>
                  <a:srgbClr val="0F5494"/>
                </a:solidFill>
                <a:latin typeface="+mn-lt"/>
              </a:rPr>
              <a:t>)</a:t>
            </a:r>
            <a:r>
              <a:rPr lang="en-US" sz="2000" b="0" i="1" dirty="0" smtClean="0">
                <a:solidFill>
                  <a:srgbClr val="0F5494"/>
                </a:solidFill>
                <a:latin typeface="+mn-lt"/>
              </a:rPr>
              <a:t>: Required </a:t>
            </a:r>
            <a:r>
              <a:rPr lang="en-US" sz="2000" b="0" i="1" dirty="0">
                <a:solidFill>
                  <a:srgbClr val="0F5494"/>
                </a:solidFill>
                <a:latin typeface="+mn-lt"/>
              </a:rPr>
              <a:t>minimum pre-tax return of </a:t>
            </a:r>
            <a:r>
              <a:rPr lang="en-US" sz="2000" b="0" i="1" dirty="0" smtClean="0">
                <a:solidFill>
                  <a:srgbClr val="0F5494"/>
                </a:solidFill>
                <a:latin typeface="+mn-lt"/>
              </a:rPr>
              <a:t>an investment </a:t>
            </a:r>
            <a:r>
              <a:rPr lang="en-US" sz="2000" b="0" i="1" dirty="0">
                <a:solidFill>
                  <a:srgbClr val="0F5494"/>
                </a:solidFill>
                <a:latin typeface="+mn-lt"/>
              </a:rPr>
              <a:t>to achieve the same after-tax return as an alternative investment (i.e. lending of funds at the capital market)</a:t>
            </a:r>
          </a:p>
          <a:p>
            <a:pPr marL="0" lvl="1">
              <a:spcBef>
                <a:spcPct val="20000"/>
              </a:spcBef>
              <a:buClr>
                <a:srgbClr val="0F5494"/>
              </a:buClr>
              <a:buSzPct val="120000"/>
            </a:pPr>
            <a:r>
              <a:rPr lang="en-US" sz="2000" b="0" i="1" dirty="0" smtClean="0">
                <a:solidFill>
                  <a:srgbClr val="0F5494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en-US" sz="2000" b="0" i="1" dirty="0" smtClean="0">
                <a:solidFill>
                  <a:srgbClr val="0F5494"/>
                </a:solidFill>
                <a:latin typeface="+mn-lt"/>
              </a:rPr>
              <a:t>Tax base rules have </a:t>
            </a:r>
            <a:r>
              <a:rPr lang="en-US" sz="2000" b="0" i="1" dirty="0">
                <a:solidFill>
                  <a:srgbClr val="0F5494"/>
                </a:solidFill>
                <a:latin typeface="+mn-lt"/>
              </a:rPr>
              <a:t>a large influence</a:t>
            </a:r>
          </a:p>
          <a:p>
            <a:pPr marL="0" lvl="1">
              <a:spcBef>
                <a:spcPct val="20000"/>
              </a:spcBef>
              <a:buClr>
                <a:srgbClr val="0F5494"/>
              </a:buClr>
              <a:buSzPct val="120000"/>
            </a:pPr>
            <a:r>
              <a:rPr lang="en-US" sz="2000" b="0" i="1" dirty="0" smtClean="0">
                <a:solidFill>
                  <a:srgbClr val="0F5494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en-US" sz="2000" b="0" i="1" dirty="0" smtClean="0">
                <a:solidFill>
                  <a:srgbClr val="0F5494"/>
                </a:solidFill>
                <a:latin typeface="+mn-lt"/>
              </a:rPr>
              <a:t>Important </a:t>
            </a:r>
            <a:r>
              <a:rPr lang="en-US" sz="2000" b="0" i="1" dirty="0">
                <a:solidFill>
                  <a:srgbClr val="0F5494"/>
                </a:solidFill>
                <a:latin typeface="+mn-lt"/>
              </a:rPr>
              <a:t>for the scale of investment</a:t>
            </a:r>
          </a:p>
          <a:p>
            <a:pPr indent="-342900">
              <a:spcBef>
                <a:spcPct val="20000"/>
              </a:spcBef>
              <a:buClr>
                <a:srgbClr val="0F5494"/>
              </a:buClr>
              <a:buSzPct val="120000"/>
              <a:buFont typeface="Arial" pitchFamily="34" charset="0"/>
              <a:buChar char="•"/>
            </a:pPr>
            <a:r>
              <a:rPr lang="en-US" sz="2000" i="1" dirty="0">
                <a:solidFill>
                  <a:srgbClr val="0F5494"/>
                </a:solidFill>
                <a:latin typeface="+mn-lt"/>
              </a:rPr>
              <a:t>Effective Average Tax Rate (</a:t>
            </a:r>
            <a:r>
              <a:rPr lang="en-US" sz="2000" i="1" dirty="0" smtClean="0">
                <a:solidFill>
                  <a:srgbClr val="0F5494"/>
                </a:solidFill>
                <a:latin typeface="+mn-lt"/>
              </a:rPr>
              <a:t>EATR)</a:t>
            </a:r>
            <a:r>
              <a:rPr lang="en-US" sz="2000" b="0" i="1" dirty="0" smtClean="0">
                <a:solidFill>
                  <a:srgbClr val="0F5494"/>
                </a:solidFill>
                <a:latin typeface="+mn-lt"/>
              </a:rPr>
              <a:t>: Impact </a:t>
            </a:r>
            <a:r>
              <a:rPr lang="en-US" sz="2000" b="0" i="1" dirty="0">
                <a:solidFill>
                  <a:srgbClr val="0F5494"/>
                </a:solidFill>
                <a:latin typeface="+mn-lt"/>
              </a:rPr>
              <a:t>of taxes on </a:t>
            </a:r>
            <a:r>
              <a:rPr lang="en-US" sz="2000" b="0" i="1" dirty="0" smtClean="0">
                <a:solidFill>
                  <a:srgbClr val="0F5494"/>
                </a:solidFill>
                <a:latin typeface="+mn-lt"/>
              </a:rPr>
              <a:t>the return of profitable investments</a:t>
            </a:r>
          </a:p>
          <a:p>
            <a:pPr marL="0" lvl="1">
              <a:spcBef>
                <a:spcPct val="20000"/>
              </a:spcBef>
              <a:buClr>
                <a:srgbClr val="0F5494"/>
              </a:buClr>
              <a:buSzPct val="120000"/>
            </a:pPr>
            <a:r>
              <a:rPr lang="en-US" sz="2000" b="0" i="1" dirty="0" smtClean="0">
                <a:solidFill>
                  <a:srgbClr val="0F5494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en-US" sz="2000" b="0" i="1" dirty="0" smtClean="0">
                <a:solidFill>
                  <a:srgbClr val="0F5494"/>
                </a:solidFill>
                <a:latin typeface="+mn-lt"/>
              </a:rPr>
              <a:t>Corporate </a:t>
            </a:r>
            <a:r>
              <a:rPr lang="en-US" sz="2000" b="0" i="1" dirty="0">
                <a:solidFill>
                  <a:srgbClr val="0F5494"/>
                </a:solidFill>
                <a:latin typeface="+mn-lt"/>
              </a:rPr>
              <a:t>tax rates have a large influence</a:t>
            </a:r>
          </a:p>
          <a:p>
            <a:pPr marL="0" lvl="1">
              <a:spcBef>
                <a:spcPct val="20000"/>
              </a:spcBef>
              <a:buClr>
                <a:srgbClr val="0F5494"/>
              </a:buClr>
              <a:buSzPct val="120000"/>
            </a:pPr>
            <a:r>
              <a:rPr lang="en-US" sz="2000" b="0" i="1" dirty="0" smtClean="0">
                <a:solidFill>
                  <a:srgbClr val="0F5494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en-US" sz="2000" b="0" i="1" dirty="0" smtClean="0">
                <a:solidFill>
                  <a:srgbClr val="0F5494"/>
                </a:solidFill>
                <a:latin typeface="+mn-lt"/>
              </a:rPr>
              <a:t>Important </a:t>
            </a:r>
            <a:r>
              <a:rPr lang="en-US" sz="2000" b="0" i="1" dirty="0">
                <a:solidFill>
                  <a:srgbClr val="0F5494"/>
                </a:solidFill>
                <a:latin typeface="+mn-lt"/>
              </a:rPr>
              <a:t>for discrete location decisions</a:t>
            </a:r>
          </a:p>
        </p:txBody>
      </p:sp>
    </p:spTree>
    <p:extLst>
      <p:ext uri="{BB962C8B-B14F-4D97-AF65-F5344CB8AC3E}">
        <p14:creationId xmlns:p14="http://schemas.microsoft.com/office/powerpoint/2010/main" val="191012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740" y="1340768"/>
            <a:ext cx="8229600" cy="936625"/>
          </a:xfrm>
        </p:spPr>
        <p:txBody>
          <a:bodyPr/>
          <a:lstStyle/>
          <a:p>
            <a:r>
              <a:rPr lang="en-GB" dirty="0" smtClean="0"/>
              <a:t>Devereux-Griffith model (2)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691874" y="2263927"/>
            <a:ext cx="7301716" cy="4045394"/>
            <a:chOff x="1999840" y="2013854"/>
            <a:chExt cx="6306849" cy="3760151"/>
          </a:xfrm>
        </p:grpSpPr>
        <p:sp>
          <p:nvSpPr>
            <p:cNvPr id="9" name="Textfeld 7"/>
            <p:cNvSpPr txBox="1"/>
            <p:nvPr/>
          </p:nvSpPr>
          <p:spPr>
            <a:xfrm>
              <a:off x="2015789" y="2946500"/>
              <a:ext cx="6198096" cy="576000"/>
            </a:xfrm>
            <a:prstGeom prst="rect">
              <a:avLst/>
            </a:prstGeom>
            <a:solidFill>
              <a:srgbClr val="82A0BE"/>
            </a:solidFill>
          </p:spPr>
          <p:txBody>
            <a:bodyPr wrap="square" rtlCol="0">
              <a:spAutoFit/>
            </a:bodyPr>
            <a:lstStyle/>
            <a:p>
              <a:pPr algn="ctr" eaLnBrk="1" hangingPunct="1"/>
              <a:r>
                <a:rPr lang="de-DE" sz="1600" dirty="0" err="1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Subsidiary</a:t>
              </a:r>
              <a:endParaRPr lang="de-DE" sz="1600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endParaRPr>
            </a:p>
            <a:p>
              <a:pPr algn="ctr" eaLnBrk="1" hangingPunct="1"/>
              <a:r>
                <a:rPr lang="de-DE" sz="1100" dirty="0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(EU </a:t>
              </a:r>
              <a:r>
                <a:rPr lang="de-DE" sz="1100" dirty="0" err="1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member</a:t>
              </a:r>
              <a:r>
                <a:rPr lang="de-DE" sz="1100" dirty="0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 </a:t>
              </a:r>
              <a:r>
                <a:rPr lang="de-DE" sz="1100" dirty="0" err="1" smtClean="0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states</a:t>
              </a:r>
              <a:r>
                <a:rPr lang="de-DE" sz="1100" dirty="0" smtClean="0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, US)</a:t>
              </a:r>
              <a:endParaRPr lang="de-DE" sz="1100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endParaRPr>
            </a:p>
          </p:txBody>
        </p:sp>
        <p:sp>
          <p:nvSpPr>
            <p:cNvPr id="10" name="Textfeld 8"/>
            <p:cNvSpPr txBox="1"/>
            <p:nvPr/>
          </p:nvSpPr>
          <p:spPr>
            <a:xfrm>
              <a:off x="2015789" y="4106337"/>
              <a:ext cx="6198096" cy="576000"/>
            </a:xfrm>
            <a:prstGeom prst="rect">
              <a:avLst/>
            </a:prstGeom>
            <a:solidFill>
              <a:srgbClr val="82A0BE"/>
            </a:solidFill>
          </p:spPr>
          <p:txBody>
            <a:bodyPr wrap="square" rtlCol="0">
              <a:spAutoFit/>
            </a:bodyPr>
            <a:lstStyle/>
            <a:p>
              <a:pPr algn="ctr" eaLnBrk="1" hangingPunct="1"/>
              <a:r>
                <a:rPr lang="de-DE" sz="1600" dirty="0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Parent Company</a:t>
              </a:r>
            </a:p>
            <a:p>
              <a:pPr algn="ctr" eaLnBrk="1" hangingPunct="1"/>
              <a:r>
                <a:rPr lang="de-DE" sz="1100" dirty="0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(EU </a:t>
              </a:r>
              <a:r>
                <a:rPr lang="de-DE" sz="1100" dirty="0" err="1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member</a:t>
              </a:r>
              <a:r>
                <a:rPr lang="de-DE" sz="1100" dirty="0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 </a:t>
              </a:r>
              <a:r>
                <a:rPr lang="de-DE" sz="1100" dirty="0" err="1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states</a:t>
              </a:r>
              <a:r>
                <a:rPr lang="de-DE" sz="1100" dirty="0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, US)</a:t>
              </a:r>
            </a:p>
          </p:txBody>
        </p:sp>
        <p:sp>
          <p:nvSpPr>
            <p:cNvPr id="11" name="Textfeld 9"/>
            <p:cNvSpPr txBox="1"/>
            <p:nvPr/>
          </p:nvSpPr>
          <p:spPr>
            <a:xfrm>
              <a:off x="4288967" y="5266174"/>
              <a:ext cx="3924920" cy="507831"/>
            </a:xfrm>
            <a:prstGeom prst="rect">
              <a:avLst/>
            </a:prstGeom>
            <a:solidFill>
              <a:srgbClr val="82A0BE"/>
            </a:solidFill>
          </p:spPr>
          <p:txBody>
            <a:bodyPr wrap="square" rtlCol="0">
              <a:spAutoFit/>
            </a:bodyPr>
            <a:lstStyle/>
            <a:p>
              <a:pPr algn="ctr" eaLnBrk="1" hangingPunct="1"/>
              <a:r>
                <a:rPr lang="de-DE" sz="1600" dirty="0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Individual Shareholder</a:t>
              </a:r>
              <a:br>
                <a:rPr lang="de-DE" sz="1600" dirty="0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</a:br>
              <a:r>
                <a:rPr lang="de-DE" sz="1100" dirty="0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(not </a:t>
              </a:r>
              <a:r>
                <a:rPr lang="de-DE" sz="1100" dirty="0" err="1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included</a:t>
              </a:r>
              <a:r>
                <a:rPr lang="de-DE" sz="1100" dirty="0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 in </a:t>
              </a:r>
              <a:r>
                <a:rPr lang="de-DE" sz="1100" dirty="0" err="1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the</a:t>
              </a:r>
              <a:r>
                <a:rPr lang="de-DE" sz="1100" dirty="0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 </a:t>
              </a:r>
              <a:r>
                <a:rPr lang="de-DE" sz="1100" dirty="0" err="1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study</a:t>
              </a:r>
              <a:r>
                <a:rPr lang="de-DE" sz="1100" dirty="0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)</a:t>
              </a:r>
            </a:p>
          </p:txBody>
        </p:sp>
        <p:sp>
          <p:nvSpPr>
            <p:cNvPr id="12" name="Textfeld 10"/>
            <p:cNvSpPr txBox="1"/>
            <p:nvPr/>
          </p:nvSpPr>
          <p:spPr>
            <a:xfrm>
              <a:off x="2172176" y="3664300"/>
              <a:ext cx="48077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/>
              <a:r>
                <a:rPr lang="de-DE" sz="1050" dirty="0" err="1">
                  <a:solidFill>
                    <a:srgbClr val="000000"/>
                  </a:solidFill>
                  <a:latin typeface="Calibri" pitchFamily="34" charset="0"/>
                  <a:ea typeface="ＭＳ Ｐゴシック" charset="0"/>
                  <a:cs typeface="Arial"/>
                </a:rPr>
                <a:t>Debt</a:t>
              </a:r>
              <a:endParaRPr lang="en-US" sz="1050" dirty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endParaRPr>
            </a:p>
          </p:txBody>
        </p:sp>
        <p:sp>
          <p:nvSpPr>
            <p:cNvPr id="13" name="Textfeld 11"/>
            <p:cNvSpPr txBox="1"/>
            <p:nvPr/>
          </p:nvSpPr>
          <p:spPr>
            <a:xfrm>
              <a:off x="2015789" y="2013854"/>
              <a:ext cx="1080000" cy="504000"/>
            </a:xfrm>
            <a:prstGeom prst="rect">
              <a:avLst/>
            </a:prstGeom>
            <a:solidFill>
              <a:srgbClr val="82A0BE"/>
            </a:solidFill>
          </p:spPr>
          <p:txBody>
            <a:bodyPr wrap="square" rtlCol="0" anchor="ctr" anchorCtr="0">
              <a:noAutofit/>
            </a:bodyPr>
            <a:lstStyle>
              <a:defPPr>
                <a:defRPr lang="de-DE"/>
              </a:defPPr>
              <a:lvl1pPr algn="ctr">
                <a:defRPr sz="1000">
                  <a:solidFill>
                    <a:schemeClr val="bg1"/>
                  </a:solidFill>
                  <a:latin typeface="Calibri" pitchFamily="34" charset="0"/>
                  <a:ea typeface="+mn-ea"/>
                  <a:cs typeface="+mn-cs"/>
                </a:defRPr>
              </a:lvl1pPr>
            </a:lstStyle>
            <a:p>
              <a:pPr eaLnBrk="1" hangingPunct="1"/>
              <a:r>
                <a:rPr lang="de-DE" sz="1200" dirty="0" err="1">
                  <a:solidFill>
                    <a:srgbClr val="FFFFFF"/>
                  </a:solidFill>
                  <a:cs typeface="Arial"/>
                </a:rPr>
                <a:t>Intangibles</a:t>
              </a:r>
              <a:endParaRPr lang="de-DE" sz="1200" dirty="0">
                <a:solidFill>
                  <a:srgbClr val="FFFFFF"/>
                </a:solidFill>
                <a:cs typeface="Arial"/>
              </a:endParaRPr>
            </a:p>
          </p:txBody>
        </p:sp>
        <p:sp>
          <p:nvSpPr>
            <p:cNvPr id="14" name="Textfeld 12"/>
            <p:cNvSpPr txBox="1"/>
            <p:nvPr/>
          </p:nvSpPr>
          <p:spPr>
            <a:xfrm>
              <a:off x="3295313" y="2013854"/>
              <a:ext cx="1080000" cy="504000"/>
            </a:xfrm>
            <a:prstGeom prst="rect">
              <a:avLst/>
            </a:prstGeom>
            <a:solidFill>
              <a:srgbClr val="82A0BE"/>
            </a:solidFill>
          </p:spPr>
          <p:txBody>
            <a:bodyPr wrap="square" rtlCol="0" anchor="ctr" anchorCtr="0">
              <a:noAutofit/>
            </a:bodyPr>
            <a:lstStyle/>
            <a:p>
              <a:pPr algn="ctr" eaLnBrk="1" hangingPunct="1"/>
              <a:r>
                <a:rPr lang="de-DE" sz="1200" dirty="0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Buildings</a:t>
              </a:r>
            </a:p>
          </p:txBody>
        </p:sp>
        <p:sp>
          <p:nvSpPr>
            <p:cNvPr id="15" name="Textfeld 13"/>
            <p:cNvSpPr txBox="1"/>
            <p:nvPr/>
          </p:nvSpPr>
          <p:spPr>
            <a:xfrm>
              <a:off x="4574837" y="2013854"/>
              <a:ext cx="1080000" cy="504000"/>
            </a:xfrm>
            <a:prstGeom prst="rect">
              <a:avLst/>
            </a:prstGeom>
            <a:solidFill>
              <a:srgbClr val="82A0BE"/>
            </a:solidFill>
          </p:spPr>
          <p:txBody>
            <a:bodyPr wrap="square" rtlCol="0" anchor="ctr" anchorCtr="0">
              <a:noAutofit/>
            </a:bodyPr>
            <a:lstStyle/>
            <a:p>
              <a:pPr algn="ctr" eaLnBrk="1" hangingPunct="1"/>
              <a:r>
                <a:rPr lang="de-DE" sz="1200" dirty="0" err="1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Machinery</a:t>
              </a:r>
              <a:endParaRPr lang="de-DE" sz="1200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endParaRPr>
            </a:p>
          </p:txBody>
        </p:sp>
        <p:sp>
          <p:nvSpPr>
            <p:cNvPr id="16" name="Textfeld 14"/>
            <p:cNvSpPr txBox="1"/>
            <p:nvPr/>
          </p:nvSpPr>
          <p:spPr>
            <a:xfrm>
              <a:off x="5854361" y="2013855"/>
              <a:ext cx="1080000" cy="504000"/>
            </a:xfrm>
            <a:prstGeom prst="rect">
              <a:avLst/>
            </a:prstGeom>
            <a:solidFill>
              <a:srgbClr val="82A0BE"/>
            </a:solidFill>
          </p:spPr>
          <p:txBody>
            <a:bodyPr wrap="square" rtlCol="0" anchor="ctr" anchorCtr="0">
              <a:noAutofit/>
            </a:bodyPr>
            <a:lstStyle/>
            <a:p>
              <a:pPr algn="ctr" eaLnBrk="1" hangingPunct="1"/>
              <a:r>
                <a:rPr lang="de-DE" sz="1200" dirty="0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Financial Assets</a:t>
              </a:r>
            </a:p>
          </p:txBody>
        </p:sp>
        <p:sp>
          <p:nvSpPr>
            <p:cNvPr id="17" name="Textfeld 15"/>
            <p:cNvSpPr txBox="1"/>
            <p:nvPr/>
          </p:nvSpPr>
          <p:spPr>
            <a:xfrm>
              <a:off x="7133885" y="2050698"/>
              <a:ext cx="1080000" cy="504000"/>
            </a:xfrm>
            <a:prstGeom prst="rect">
              <a:avLst/>
            </a:prstGeom>
            <a:solidFill>
              <a:srgbClr val="82A0BE"/>
            </a:solidFill>
          </p:spPr>
          <p:txBody>
            <a:bodyPr wrap="square" rtlCol="0" anchor="ctr" anchorCtr="0">
              <a:noAutofit/>
            </a:bodyPr>
            <a:lstStyle/>
            <a:p>
              <a:pPr algn="ctr" eaLnBrk="1" hangingPunct="1"/>
              <a:r>
                <a:rPr lang="de-DE" sz="1200" dirty="0" err="1">
                  <a:solidFill>
                    <a:srgbClr val="FFFFFF"/>
                  </a:solidFill>
                  <a:latin typeface="Calibri" pitchFamily="34" charset="0"/>
                  <a:ea typeface="ＭＳ Ｐゴシック" charset="0"/>
                  <a:cs typeface="Arial"/>
                </a:rPr>
                <a:t>Inventories</a:t>
              </a:r>
              <a:endParaRPr lang="de-DE" sz="1200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endParaRPr>
            </a:p>
          </p:txBody>
        </p:sp>
        <p:cxnSp>
          <p:nvCxnSpPr>
            <p:cNvPr id="18" name="Gerade Verbindung mit Pfeil 18"/>
            <p:cNvCxnSpPr/>
            <p:nvPr/>
          </p:nvCxnSpPr>
          <p:spPr>
            <a:xfrm flipV="1">
              <a:off x="2680117" y="3553516"/>
              <a:ext cx="1546" cy="493200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9" name="Gerade Verbindung mit Pfeil 19"/>
            <p:cNvCxnSpPr/>
            <p:nvPr/>
          </p:nvCxnSpPr>
          <p:spPr>
            <a:xfrm flipV="1">
              <a:off x="4847218" y="3580232"/>
              <a:ext cx="1546" cy="493200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20" name="Gerade Verbindung mit Pfeil 20"/>
            <p:cNvCxnSpPr/>
            <p:nvPr/>
          </p:nvCxnSpPr>
          <p:spPr>
            <a:xfrm flipV="1">
              <a:off x="7178293" y="3570962"/>
              <a:ext cx="1546" cy="493200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ysDash"/>
              <a:tailEnd type="arrow"/>
            </a:ln>
            <a:effectLst/>
          </p:spPr>
        </p:cxnSp>
        <p:cxnSp>
          <p:nvCxnSpPr>
            <p:cNvPr id="21" name="Gerade Verbindung mit Pfeil 21"/>
            <p:cNvCxnSpPr/>
            <p:nvPr/>
          </p:nvCxnSpPr>
          <p:spPr>
            <a:xfrm rot="10800000" flipV="1">
              <a:off x="4999618" y="3580232"/>
              <a:ext cx="1546" cy="493200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22" name="Gerade Verbindung mit Pfeil 22"/>
            <p:cNvCxnSpPr/>
            <p:nvPr/>
          </p:nvCxnSpPr>
          <p:spPr>
            <a:xfrm rot="10800000" flipV="1">
              <a:off x="7332193" y="3570962"/>
              <a:ext cx="1546" cy="493200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ysDash"/>
              <a:tailEnd type="arrow"/>
            </a:ln>
            <a:effectLst/>
          </p:spPr>
        </p:cxnSp>
        <p:grpSp>
          <p:nvGrpSpPr>
            <p:cNvPr id="23" name="Gruppieren 24"/>
            <p:cNvGrpSpPr/>
            <p:nvPr/>
          </p:nvGrpSpPr>
          <p:grpSpPr>
            <a:xfrm>
              <a:off x="2769205" y="3504036"/>
              <a:ext cx="1122531" cy="551066"/>
              <a:chOff x="5735961" y="2832285"/>
              <a:chExt cx="1122531" cy="551066"/>
            </a:xfrm>
          </p:grpSpPr>
          <p:sp>
            <p:nvSpPr>
              <p:cNvPr id="49" name="Textfeld 25"/>
              <p:cNvSpPr txBox="1"/>
              <p:nvPr/>
            </p:nvSpPr>
            <p:spPr>
              <a:xfrm>
                <a:off x="5807969" y="3120317"/>
                <a:ext cx="648073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ea typeface="ＭＳ Ｐゴシック" charset="0"/>
                    <a:cs typeface="Arial"/>
                  </a:rPr>
                  <a:t>Interest</a:t>
                </a:r>
              </a:p>
            </p:txBody>
          </p:sp>
          <p:sp>
            <p:nvSpPr>
              <p:cNvPr id="50" name="Textfeld 26"/>
              <p:cNvSpPr txBox="1"/>
              <p:nvPr/>
            </p:nvSpPr>
            <p:spPr>
              <a:xfrm>
                <a:off x="5735961" y="2832285"/>
                <a:ext cx="112253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ea typeface="ＭＳ Ｐゴシック" charset="0"/>
                    <a:cs typeface="Arial"/>
                  </a:rPr>
                  <a:t>Dividend</a:t>
                </a:r>
                <a:endParaRPr kumimoji="0" lang="de-DE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ＭＳ Ｐゴシック" charset="0"/>
                  <a:cs typeface="Arial"/>
                </a:endParaRPr>
              </a:p>
            </p:txBody>
          </p:sp>
          <p:cxnSp>
            <p:nvCxnSpPr>
              <p:cNvPr id="51" name="Gerade Verbindung mit Pfeil 27"/>
              <p:cNvCxnSpPr/>
              <p:nvPr/>
            </p:nvCxnSpPr>
            <p:spPr>
              <a:xfrm flipH="1">
                <a:off x="5805325" y="2903281"/>
                <a:ext cx="1547" cy="48007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52" name="Gerade Verbindung mit Pfeil 74"/>
              <p:cNvCxnSpPr/>
              <p:nvPr/>
            </p:nvCxnSpPr>
            <p:spPr>
              <a:xfrm>
                <a:off x="5807969" y="3103290"/>
                <a:ext cx="709135" cy="280061"/>
              </a:xfrm>
              <a:prstGeom prst="bentConnector3">
                <a:avLst>
                  <a:gd name="adj1" fmla="val 100034"/>
                </a:avLst>
              </a:prstGeom>
              <a:noFill/>
              <a:ln w="12700" cap="flat" cmpd="sng" algn="ctr">
                <a:solidFill>
                  <a:srgbClr val="000000"/>
                </a:solidFill>
                <a:prstDash val="solid"/>
                <a:tailEnd type="arrow"/>
              </a:ln>
              <a:effectLst/>
            </p:spPr>
          </p:cxnSp>
        </p:grpSp>
        <p:sp>
          <p:nvSpPr>
            <p:cNvPr id="24" name="Textfeld 29"/>
            <p:cNvSpPr txBox="1"/>
            <p:nvPr/>
          </p:nvSpPr>
          <p:spPr>
            <a:xfrm>
              <a:off x="4302280" y="3669150"/>
              <a:ext cx="58495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/>
              <a:r>
                <a:rPr lang="en-US" sz="1050" dirty="0" smtClean="0">
                  <a:solidFill>
                    <a:srgbClr val="000000"/>
                  </a:solidFill>
                  <a:latin typeface="Calibri" pitchFamily="34" charset="0"/>
                  <a:ea typeface="ＭＳ Ｐゴシック" charset="0"/>
                  <a:cs typeface="Arial"/>
                </a:rPr>
                <a:t>Equity</a:t>
              </a:r>
              <a:endParaRPr lang="en-US" sz="1050" dirty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endParaRPr>
            </a:p>
          </p:txBody>
        </p:sp>
        <p:sp>
          <p:nvSpPr>
            <p:cNvPr id="25" name="Textfeld 30"/>
            <p:cNvSpPr txBox="1"/>
            <p:nvPr/>
          </p:nvSpPr>
          <p:spPr>
            <a:xfrm>
              <a:off x="4804595" y="3669150"/>
              <a:ext cx="112253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/>
              <a:r>
                <a:rPr lang="en-US" sz="1050" dirty="0" smtClean="0">
                  <a:solidFill>
                    <a:srgbClr val="000000"/>
                  </a:solidFill>
                  <a:latin typeface="Calibri" pitchFamily="34" charset="0"/>
                  <a:ea typeface="ＭＳ Ｐゴシック" charset="0"/>
                  <a:cs typeface="Arial"/>
                </a:rPr>
                <a:t>Dividend</a:t>
              </a:r>
              <a:endParaRPr lang="de-DE" sz="1050" dirty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endParaRPr>
            </a:p>
          </p:txBody>
        </p:sp>
        <p:sp>
          <p:nvSpPr>
            <p:cNvPr id="26" name="Textfeld 31"/>
            <p:cNvSpPr txBox="1"/>
            <p:nvPr/>
          </p:nvSpPr>
          <p:spPr>
            <a:xfrm>
              <a:off x="6415803" y="3613787"/>
              <a:ext cx="74667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/>
              <a:r>
                <a:rPr lang="de-DE" sz="1050" dirty="0" err="1">
                  <a:solidFill>
                    <a:srgbClr val="000000"/>
                  </a:solidFill>
                  <a:latin typeface="Calibri" pitchFamily="34" charset="0"/>
                  <a:ea typeface="ＭＳ Ｐゴシック" charset="0"/>
                  <a:cs typeface="Arial"/>
                </a:rPr>
                <a:t>Retained</a:t>
              </a:r>
              <a:r>
                <a:rPr lang="de-DE" sz="1050" dirty="0">
                  <a:solidFill>
                    <a:srgbClr val="000000"/>
                  </a:solidFill>
                  <a:latin typeface="Calibri" pitchFamily="34" charset="0"/>
                  <a:ea typeface="ＭＳ Ｐゴシック" charset="0"/>
                  <a:cs typeface="Arial"/>
                </a:rPr>
                <a:t> </a:t>
              </a:r>
              <a:r>
                <a:rPr lang="de-DE" sz="1050" dirty="0" err="1">
                  <a:solidFill>
                    <a:srgbClr val="000000"/>
                  </a:solidFill>
                  <a:latin typeface="Calibri" pitchFamily="34" charset="0"/>
                  <a:ea typeface="ＭＳ Ｐゴシック" charset="0"/>
                  <a:cs typeface="Arial"/>
                </a:rPr>
                <a:t>earnings</a:t>
              </a:r>
              <a:endParaRPr lang="de-DE" sz="1050" dirty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endParaRPr>
            </a:p>
          </p:txBody>
        </p:sp>
        <p:sp>
          <p:nvSpPr>
            <p:cNvPr id="27" name="Textfeld 32"/>
            <p:cNvSpPr txBox="1"/>
            <p:nvPr/>
          </p:nvSpPr>
          <p:spPr>
            <a:xfrm>
              <a:off x="7055035" y="3648440"/>
              <a:ext cx="122152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/>
              <a:r>
                <a:rPr lang="en-US" sz="1050" dirty="0">
                  <a:solidFill>
                    <a:srgbClr val="000000"/>
                  </a:solidFill>
                  <a:latin typeface="Calibri" pitchFamily="34" charset="0"/>
                  <a:ea typeface="ＭＳ Ｐゴシック" charset="0"/>
                  <a:cs typeface="Arial"/>
                </a:rPr>
                <a:t>Dividend</a:t>
              </a:r>
              <a:endParaRPr lang="de-DE" sz="1050" dirty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endParaRPr>
            </a:p>
          </p:txBody>
        </p:sp>
        <p:cxnSp>
          <p:nvCxnSpPr>
            <p:cNvPr id="29" name="Gerade Verbindung mit Pfeil 36"/>
            <p:cNvCxnSpPr/>
            <p:nvPr/>
          </p:nvCxnSpPr>
          <p:spPr>
            <a:xfrm flipV="1">
              <a:off x="5420634" y="4725099"/>
              <a:ext cx="1546" cy="493200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30" name="Gerade Verbindung mit Pfeil 37"/>
            <p:cNvCxnSpPr/>
            <p:nvPr/>
          </p:nvCxnSpPr>
          <p:spPr>
            <a:xfrm flipV="1">
              <a:off x="7208421" y="4720818"/>
              <a:ext cx="1546" cy="493200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ysDash"/>
              <a:tailEnd type="arrow"/>
            </a:ln>
            <a:effectLst/>
          </p:spPr>
        </p:cxnSp>
        <p:cxnSp>
          <p:nvCxnSpPr>
            <p:cNvPr id="31" name="Gerade Verbindung mit Pfeil 38"/>
            <p:cNvCxnSpPr/>
            <p:nvPr/>
          </p:nvCxnSpPr>
          <p:spPr>
            <a:xfrm rot="10800000" flipV="1">
              <a:off x="5573034" y="4725099"/>
              <a:ext cx="1546" cy="493200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32" name="Gerade Verbindung mit Pfeil 39"/>
            <p:cNvCxnSpPr/>
            <p:nvPr/>
          </p:nvCxnSpPr>
          <p:spPr>
            <a:xfrm rot="10800000" flipV="1">
              <a:off x="7362322" y="4720818"/>
              <a:ext cx="1546" cy="493200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ysDash"/>
              <a:tailEnd type="arrow"/>
            </a:ln>
            <a:effectLst/>
          </p:spPr>
        </p:cxnSp>
        <p:sp>
          <p:nvSpPr>
            <p:cNvPr id="33" name="Textfeld 40"/>
            <p:cNvSpPr txBox="1"/>
            <p:nvPr/>
          </p:nvSpPr>
          <p:spPr>
            <a:xfrm>
              <a:off x="4822367" y="4851669"/>
              <a:ext cx="56415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/>
              <a:r>
                <a:rPr lang="en-US" sz="1050" dirty="0">
                  <a:solidFill>
                    <a:srgbClr val="000000"/>
                  </a:solidFill>
                  <a:latin typeface="Calibri" pitchFamily="34" charset="0"/>
                  <a:ea typeface="ＭＳ Ｐゴシック" charset="0"/>
                  <a:cs typeface="Arial"/>
                </a:rPr>
                <a:t>Equity</a:t>
              </a:r>
            </a:p>
          </p:txBody>
        </p:sp>
        <p:sp>
          <p:nvSpPr>
            <p:cNvPr id="34" name="Textfeld 41"/>
            <p:cNvSpPr txBox="1"/>
            <p:nvPr/>
          </p:nvSpPr>
          <p:spPr>
            <a:xfrm>
              <a:off x="5389145" y="4851669"/>
              <a:ext cx="112253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/>
              <a:r>
                <a:rPr lang="en-US" sz="1050" dirty="0">
                  <a:solidFill>
                    <a:srgbClr val="000000"/>
                  </a:solidFill>
                  <a:latin typeface="Calibri" pitchFamily="34" charset="0"/>
                  <a:ea typeface="ＭＳ Ｐゴシック" charset="0"/>
                  <a:cs typeface="Arial"/>
                </a:rPr>
                <a:t>Dividend</a:t>
              </a:r>
              <a:endParaRPr lang="de-DE" sz="1050" dirty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endParaRPr>
            </a:p>
          </p:txBody>
        </p:sp>
        <p:sp>
          <p:nvSpPr>
            <p:cNvPr id="35" name="Textfeld 42"/>
            <p:cNvSpPr txBox="1"/>
            <p:nvPr/>
          </p:nvSpPr>
          <p:spPr>
            <a:xfrm>
              <a:off x="6445931" y="4774407"/>
              <a:ext cx="74667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/>
              <a:r>
                <a:rPr lang="de-DE" sz="1050" dirty="0" err="1">
                  <a:solidFill>
                    <a:srgbClr val="000000"/>
                  </a:solidFill>
                  <a:latin typeface="Calibri" pitchFamily="34" charset="0"/>
                  <a:ea typeface="ＭＳ Ｐゴシック" charset="0"/>
                  <a:cs typeface="Arial"/>
                </a:rPr>
                <a:t>Retained</a:t>
              </a:r>
              <a:r>
                <a:rPr lang="de-DE" sz="1050" dirty="0">
                  <a:solidFill>
                    <a:srgbClr val="000000"/>
                  </a:solidFill>
                  <a:latin typeface="Calibri" pitchFamily="34" charset="0"/>
                  <a:ea typeface="ＭＳ Ｐゴシック" charset="0"/>
                  <a:cs typeface="Arial"/>
                </a:rPr>
                <a:t> </a:t>
              </a:r>
              <a:r>
                <a:rPr lang="de-DE" sz="1050" dirty="0" err="1">
                  <a:solidFill>
                    <a:srgbClr val="000000"/>
                  </a:solidFill>
                  <a:latin typeface="Calibri" pitchFamily="34" charset="0"/>
                  <a:ea typeface="ＭＳ Ｐゴシック" charset="0"/>
                  <a:cs typeface="Arial"/>
                </a:rPr>
                <a:t>earnings</a:t>
              </a:r>
              <a:endParaRPr lang="de-DE" sz="1050" dirty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endParaRPr>
            </a:p>
          </p:txBody>
        </p:sp>
        <p:sp>
          <p:nvSpPr>
            <p:cNvPr id="36" name="Textfeld 43"/>
            <p:cNvSpPr txBox="1"/>
            <p:nvPr/>
          </p:nvSpPr>
          <p:spPr>
            <a:xfrm>
              <a:off x="7085163" y="4847388"/>
              <a:ext cx="122152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/>
              <a:r>
                <a:rPr lang="de-DE" sz="1050" dirty="0">
                  <a:solidFill>
                    <a:srgbClr val="000000"/>
                  </a:solidFill>
                  <a:latin typeface="Calibri" pitchFamily="34" charset="0"/>
                  <a:ea typeface="ＭＳ Ｐゴシック" charset="0"/>
                  <a:cs typeface="Arial"/>
                </a:rPr>
                <a:t>Dividend</a:t>
              </a:r>
            </a:p>
          </p:txBody>
        </p:sp>
        <p:cxnSp>
          <p:nvCxnSpPr>
            <p:cNvPr id="37" name="Gerade Verbindung mit Pfeil 44"/>
            <p:cNvCxnSpPr/>
            <p:nvPr/>
          </p:nvCxnSpPr>
          <p:spPr>
            <a:xfrm flipV="1">
              <a:off x="2698603" y="4719958"/>
              <a:ext cx="1546" cy="493200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38" name="Textfeld 45"/>
            <p:cNvSpPr txBox="1"/>
            <p:nvPr/>
          </p:nvSpPr>
          <p:spPr>
            <a:xfrm>
              <a:off x="2172761" y="4866909"/>
              <a:ext cx="48077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/>
              <a:r>
                <a:rPr lang="de-DE" sz="1050" dirty="0" err="1">
                  <a:solidFill>
                    <a:srgbClr val="000000"/>
                  </a:solidFill>
                  <a:latin typeface="Calibri" pitchFamily="34" charset="0"/>
                  <a:ea typeface="ＭＳ Ｐゴシック" charset="0"/>
                  <a:cs typeface="Arial"/>
                </a:rPr>
                <a:t>Debt</a:t>
              </a:r>
              <a:endParaRPr lang="en-US" sz="1050" dirty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endParaRPr>
            </a:p>
          </p:txBody>
        </p:sp>
        <p:sp>
          <p:nvSpPr>
            <p:cNvPr id="39" name="Textfeld 46"/>
            <p:cNvSpPr txBox="1"/>
            <p:nvPr/>
          </p:nvSpPr>
          <p:spPr>
            <a:xfrm>
              <a:off x="2841213" y="4951905"/>
              <a:ext cx="64807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/>
              <a:r>
                <a:rPr lang="de-DE" sz="1050" dirty="0">
                  <a:solidFill>
                    <a:srgbClr val="000000"/>
                  </a:solidFill>
                  <a:latin typeface="Calibri" pitchFamily="34" charset="0"/>
                  <a:ea typeface="ＭＳ Ｐゴシック" charset="0"/>
                  <a:cs typeface="Arial"/>
                </a:rPr>
                <a:t>Interest</a:t>
              </a:r>
            </a:p>
          </p:txBody>
        </p:sp>
        <p:sp>
          <p:nvSpPr>
            <p:cNvPr id="40" name="Textfeld 47"/>
            <p:cNvSpPr txBox="1"/>
            <p:nvPr/>
          </p:nvSpPr>
          <p:spPr>
            <a:xfrm>
              <a:off x="2673275" y="4700888"/>
              <a:ext cx="164098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/>
              <a:r>
                <a:rPr lang="en-US" sz="1050" dirty="0" smtClean="0">
                  <a:solidFill>
                    <a:srgbClr val="000000"/>
                  </a:solidFill>
                  <a:latin typeface="Calibri" pitchFamily="34" charset="0"/>
                  <a:ea typeface="ＭＳ Ｐゴシック" charset="0"/>
                  <a:cs typeface="Arial"/>
                </a:rPr>
                <a:t>Additional Dividend</a:t>
              </a:r>
              <a:endParaRPr lang="de-DE" sz="1050" dirty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endParaRPr>
            </a:p>
          </p:txBody>
        </p:sp>
        <p:cxnSp>
          <p:nvCxnSpPr>
            <p:cNvPr id="41" name="Gerade Verbindung mit Pfeil 48"/>
            <p:cNvCxnSpPr/>
            <p:nvPr/>
          </p:nvCxnSpPr>
          <p:spPr>
            <a:xfrm flipH="1">
              <a:off x="2838569" y="4734869"/>
              <a:ext cx="1547" cy="480070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42" name="Gerade Verbindung mit Pfeil 50"/>
            <p:cNvCxnSpPr/>
            <p:nvPr/>
          </p:nvCxnSpPr>
          <p:spPr>
            <a:xfrm flipV="1">
              <a:off x="2554858" y="2591174"/>
              <a:ext cx="931" cy="292041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43" name="Gerade Verbindung mit Pfeil 51"/>
            <p:cNvCxnSpPr/>
            <p:nvPr/>
          </p:nvCxnSpPr>
          <p:spPr>
            <a:xfrm flipV="1">
              <a:off x="3829292" y="2591174"/>
              <a:ext cx="931" cy="292041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44" name="Gerade Verbindung mit Pfeil 52"/>
            <p:cNvCxnSpPr/>
            <p:nvPr/>
          </p:nvCxnSpPr>
          <p:spPr>
            <a:xfrm flipV="1">
              <a:off x="5114372" y="2591174"/>
              <a:ext cx="931" cy="292041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45" name="Gerade Verbindung mit Pfeil 53"/>
            <p:cNvCxnSpPr/>
            <p:nvPr/>
          </p:nvCxnSpPr>
          <p:spPr>
            <a:xfrm flipV="1">
              <a:off x="6387875" y="2591174"/>
              <a:ext cx="931" cy="292041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46" name="Gerade Verbindung mit Pfeil 54"/>
            <p:cNvCxnSpPr/>
            <p:nvPr/>
          </p:nvCxnSpPr>
          <p:spPr>
            <a:xfrm flipV="1">
              <a:off x="7672955" y="2591174"/>
              <a:ext cx="931" cy="292041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47" name="Textfeld 55"/>
            <p:cNvSpPr txBox="1"/>
            <p:nvPr/>
          </p:nvSpPr>
          <p:spPr>
            <a:xfrm>
              <a:off x="1999840" y="5269973"/>
              <a:ext cx="2054995" cy="504032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82A0BE"/>
              </a:solidFill>
              <a:prstDash val="solid"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/>
                </a:rPr>
                <a:t>External</a:t>
              </a:r>
              <a:r>
                <a:rPr kumimoji="0" lang="de-DE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/>
                </a:rPr>
                <a:t> </a:t>
              </a:r>
              <a:r>
                <a:rPr kumimoji="0" lang="de-DE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/>
                </a:rPr>
                <a:t>Lender</a:t>
              </a:r>
              <a:endPara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/>
              </a:endParaRPr>
            </a:p>
          </p:txBody>
        </p:sp>
        <p:cxnSp>
          <p:nvCxnSpPr>
            <p:cNvPr id="48" name="Gerade Verbindung mit Pfeil 74"/>
            <p:cNvCxnSpPr/>
            <p:nvPr/>
          </p:nvCxnSpPr>
          <p:spPr>
            <a:xfrm>
              <a:off x="2837472" y="4957702"/>
              <a:ext cx="1891032" cy="270337"/>
            </a:xfrm>
            <a:prstGeom prst="bentConnector3">
              <a:avLst>
                <a:gd name="adj1" fmla="val 99966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4959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740" y="1340769"/>
            <a:ext cx="8229600" cy="648072"/>
          </a:xfrm>
        </p:spPr>
        <p:txBody>
          <a:bodyPr/>
          <a:lstStyle/>
          <a:p>
            <a:r>
              <a:rPr lang="en-GB" dirty="0" smtClean="0"/>
              <a:t>Adapted Devereux-Griffith model</a:t>
            </a:r>
            <a:endParaRPr lang="en-GB" dirty="0"/>
          </a:p>
        </p:txBody>
      </p:sp>
      <p:sp>
        <p:nvSpPr>
          <p:cNvPr id="10" name="Textfeld 8"/>
          <p:cNvSpPr txBox="1"/>
          <p:nvPr/>
        </p:nvSpPr>
        <p:spPr>
          <a:xfrm>
            <a:off x="710339" y="4515145"/>
            <a:ext cx="7175808" cy="619695"/>
          </a:xfrm>
          <a:prstGeom prst="rect">
            <a:avLst/>
          </a:prstGeom>
          <a:solidFill>
            <a:srgbClr val="82A0BE"/>
          </a:solidFill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de-DE" sz="1600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Parent Company</a:t>
            </a:r>
          </a:p>
          <a:p>
            <a:pPr algn="ctr" eaLnBrk="1" hangingPunct="1"/>
            <a:r>
              <a:rPr lang="de-DE" sz="1100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(EU </a:t>
            </a:r>
            <a:r>
              <a:rPr lang="de-DE" sz="1100" dirty="0" err="1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member</a:t>
            </a:r>
            <a:r>
              <a:rPr lang="de-DE" sz="1100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 </a:t>
            </a:r>
            <a:r>
              <a:rPr lang="de-DE" sz="1100" dirty="0" err="1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states</a:t>
            </a:r>
            <a:r>
              <a:rPr lang="de-DE" sz="1100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, US)</a:t>
            </a:r>
          </a:p>
        </p:txBody>
      </p:sp>
      <p:sp>
        <p:nvSpPr>
          <p:cNvPr id="11" name="Textfeld 9"/>
          <p:cNvSpPr txBox="1"/>
          <p:nvPr/>
        </p:nvSpPr>
        <p:spPr>
          <a:xfrm>
            <a:off x="3342097" y="5762966"/>
            <a:ext cx="4544052" cy="546355"/>
          </a:xfrm>
          <a:prstGeom prst="rect">
            <a:avLst/>
          </a:prstGeom>
          <a:solidFill>
            <a:srgbClr val="82A0BE"/>
          </a:solidFill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de-DE" sz="1600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Individual Shareholder</a:t>
            </a:r>
            <a:br>
              <a:rPr lang="de-DE" sz="1600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</a:br>
            <a:r>
              <a:rPr lang="de-DE" sz="1100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(not </a:t>
            </a:r>
            <a:r>
              <a:rPr lang="de-DE" sz="1100" dirty="0" err="1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included</a:t>
            </a:r>
            <a:r>
              <a:rPr lang="de-DE" sz="1100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 in </a:t>
            </a:r>
            <a:r>
              <a:rPr lang="de-DE" sz="1100" dirty="0" err="1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the</a:t>
            </a:r>
            <a:r>
              <a:rPr lang="de-DE" sz="1100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 </a:t>
            </a:r>
            <a:r>
              <a:rPr lang="de-DE" sz="1100" dirty="0" err="1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study</a:t>
            </a:r>
            <a:r>
              <a:rPr lang="de-DE" sz="1100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)</a:t>
            </a:r>
          </a:p>
        </p:txBody>
      </p:sp>
      <p:cxnSp>
        <p:nvCxnSpPr>
          <p:cNvPr id="19" name="Gerade Verbindung mit Pfeil 19"/>
          <p:cNvCxnSpPr/>
          <p:nvPr/>
        </p:nvCxnSpPr>
        <p:spPr>
          <a:xfrm flipV="1">
            <a:off x="3988409" y="3949130"/>
            <a:ext cx="1790" cy="530614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cxnSp>
        <p:nvCxnSpPr>
          <p:cNvPr id="21" name="Gerade Verbindung mit Pfeil 21"/>
          <p:cNvCxnSpPr/>
          <p:nvPr/>
        </p:nvCxnSpPr>
        <p:spPr>
          <a:xfrm rot="10800000" flipV="1">
            <a:off x="4164849" y="3949130"/>
            <a:ext cx="1790" cy="530614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24" name="Textfeld 29"/>
          <p:cNvSpPr txBox="1"/>
          <p:nvPr/>
        </p:nvSpPr>
        <p:spPr>
          <a:xfrm>
            <a:off x="3131840" y="4044793"/>
            <a:ext cx="9028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rPr>
              <a:t>Tax-efficient financing</a:t>
            </a:r>
            <a:endParaRPr lang="en-US" sz="1050" dirty="0">
              <a:solidFill>
                <a:srgbClr val="000000"/>
              </a:solidFill>
              <a:latin typeface="Calibri" pitchFamily="34" charset="0"/>
              <a:ea typeface="ＭＳ Ｐゴシック" charset="0"/>
              <a:cs typeface="Arial"/>
            </a:endParaRPr>
          </a:p>
        </p:txBody>
      </p:sp>
      <p:sp>
        <p:nvSpPr>
          <p:cNvPr id="25" name="Textfeld 30"/>
          <p:cNvSpPr txBox="1"/>
          <p:nvPr/>
        </p:nvSpPr>
        <p:spPr>
          <a:xfrm>
            <a:off x="4184983" y="4049206"/>
            <a:ext cx="12996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rPr>
              <a:t>Remuneration</a:t>
            </a:r>
            <a:endParaRPr lang="de-DE" sz="1050" dirty="0">
              <a:solidFill>
                <a:srgbClr val="000000"/>
              </a:solidFill>
              <a:latin typeface="Calibri" pitchFamily="34" charset="0"/>
              <a:ea typeface="ＭＳ Ｐゴシック" charset="0"/>
              <a:cs typeface="Arial"/>
            </a:endParaRPr>
          </a:p>
        </p:txBody>
      </p:sp>
      <p:cxnSp>
        <p:nvCxnSpPr>
          <p:cNvPr id="29" name="Gerade Verbindung mit Pfeil 36"/>
          <p:cNvCxnSpPr/>
          <p:nvPr/>
        </p:nvCxnSpPr>
        <p:spPr>
          <a:xfrm flipV="1">
            <a:off x="4652277" y="5180846"/>
            <a:ext cx="1790" cy="530614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cxnSp>
        <p:nvCxnSpPr>
          <p:cNvPr id="30" name="Gerade Verbindung mit Pfeil 37"/>
          <p:cNvCxnSpPr/>
          <p:nvPr/>
        </p:nvCxnSpPr>
        <p:spPr>
          <a:xfrm flipV="1">
            <a:off x="6722077" y="5176240"/>
            <a:ext cx="1790" cy="530614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ysDash"/>
            <a:tailEnd type="arrow"/>
          </a:ln>
          <a:effectLst/>
        </p:spPr>
      </p:cxnSp>
      <p:cxnSp>
        <p:nvCxnSpPr>
          <p:cNvPr id="31" name="Gerade Verbindung mit Pfeil 38"/>
          <p:cNvCxnSpPr/>
          <p:nvPr/>
        </p:nvCxnSpPr>
        <p:spPr>
          <a:xfrm rot="10800000" flipV="1">
            <a:off x="4828718" y="5180846"/>
            <a:ext cx="1790" cy="530614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cxnSp>
        <p:nvCxnSpPr>
          <p:cNvPr id="32" name="Gerade Verbindung mit Pfeil 39"/>
          <p:cNvCxnSpPr/>
          <p:nvPr/>
        </p:nvCxnSpPr>
        <p:spPr>
          <a:xfrm rot="10800000" flipV="1">
            <a:off x="6900255" y="5176240"/>
            <a:ext cx="1790" cy="530614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ysDash"/>
            <a:tailEnd type="arrow"/>
          </a:ln>
          <a:effectLst/>
        </p:spPr>
      </p:cxnSp>
      <p:sp>
        <p:nvSpPr>
          <p:cNvPr id="33" name="Textfeld 40"/>
          <p:cNvSpPr txBox="1"/>
          <p:nvPr/>
        </p:nvSpPr>
        <p:spPr>
          <a:xfrm>
            <a:off x="3959637" y="5317017"/>
            <a:ext cx="653145" cy="273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1050" dirty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rPr>
              <a:t>Equity</a:t>
            </a:r>
          </a:p>
        </p:txBody>
      </p:sp>
      <p:sp>
        <p:nvSpPr>
          <p:cNvPr id="34" name="Textfeld 41"/>
          <p:cNvSpPr txBox="1"/>
          <p:nvPr/>
        </p:nvSpPr>
        <p:spPr>
          <a:xfrm>
            <a:off x="4615821" y="5317017"/>
            <a:ext cx="1299603" cy="273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1050" dirty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rPr>
              <a:t>Dividend</a:t>
            </a:r>
            <a:endParaRPr lang="de-DE" sz="1050" dirty="0">
              <a:solidFill>
                <a:srgbClr val="000000"/>
              </a:solidFill>
              <a:latin typeface="Calibri" pitchFamily="34" charset="0"/>
              <a:ea typeface="ＭＳ Ｐゴシック" charset="0"/>
              <a:cs typeface="Arial"/>
            </a:endParaRPr>
          </a:p>
        </p:txBody>
      </p:sp>
      <p:sp>
        <p:nvSpPr>
          <p:cNvPr id="35" name="Textfeld 42"/>
          <p:cNvSpPr txBox="1"/>
          <p:nvPr/>
        </p:nvSpPr>
        <p:spPr>
          <a:xfrm>
            <a:off x="5839309" y="5233894"/>
            <a:ext cx="864456" cy="447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de-DE" sz="1050" dirty="0" err="1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rPr>
              <a:t>Retained</a:t>
            </a:r>
            <a:r>
              <a:rPr lang="de-DE" sz="1050" dirty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rPr>
              <a:t> </a:t>
            </a:r>
            <a:r>
              <a:rPr lang="de-DE" sz="1050" dirty="0" err="1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rPr>
              <a:t>earnings</a:t>
            </a:r>
            <a:endParaRPr lang="de-DE" sz="1050" dirty="0">
              <a:solidFill>
                <a:srgbClr val="000000"/>
              </a:solidFill>
              <a:latin typeface="Calibri" pitchFamily="34" charset="0"/>
              <a:ea typeface="ＭＳ Ｐゴシック" charset="0"/>
              <a:cs typeface="Arial"/>
            </a:endParaRPr>
          </a:p>
        </p:txBody>
      </p:sp>
      <p:sp>
        <p:nvSpPr>
          <p:cNvPr id="36" name="Textfeld 43"/>
          <p:cNvSpPr txBox="1"/>
          <p:nvPr/>
        </p:nvSpPr>
        <p:spPr>
          <a:xfrm>
            <a:off x="6579376" y="5312411"/>
            <a:ext cx="1414214" cy="273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de-DE" sz="1050" dirty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rPr>
              <a:t>Dividend</a:t>
            </a:r>
          </a:p>
        </p:txBody>
      </p:sp>
      <p:cxnSp>
        <p:nvCxnSpPr>
          <p:cNvPr id="37" name="Gerade Verbindung mit Pfeil 44"/>
          <p:cNvCxnSpPr/>
          <p:nvPr/>
        </p:nvCxnSpPr>
        <p:spPr>
          <a:xfrm flipV="1">
            <a:off x="1500863" y="5175315"/>
            <a:ext cx="1790" cy="530614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38" name="Textfeld 45"/>
          <p:cNvSpPr txBox="1"/>
          <p:nvPr/>
        </p:nvSpPr>
        <p:spPr>
          <a:xfrm>
            <a:off x="892072" y="5333413"/>
            <a:ext cx="556619" cy="273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de-DE" sz="1050" dirty="0" err="1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rPr>
              <a:t>Debt</a:t>
            </a:r>
            <a:endParaRPr lang="en-US" sz="1050" dirty="0">
              <a:solidFill>
                <a:srgbClr val="000000"/>
              </a:solidFill>
              <a:latin typeface="Calibri" pitchFamily="34" charset="0"/>
              <a:ea typeface="ＭＳ Ｐゴシック" charset="0"/>
              <a:cs typeface="Arial"/>
            </a:endParaRPr>
          </a:p>
        </p:txBody>
      </p:sp>
      <p:sp>
        <p:nvSpPr>
          <p:cNvPr id="39" name="Textfeld 46"/>
          <p:cNvSpPr txBox="1"/>
          <p:nvPr/>
        </p:nvSpPr>
        <p:spPr>
          <a:xfrm>
            <a:off x="1665968" y="5424857"/>
            <a:ext cx="750303" cy="273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de-DE" sz="1050" dirty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rPr>
              <a:t>Interest</a:t>
            </a:r>
          </a:p>
        </p:txBody>
      </p:sp>
      <p:sp>
        <p:nvSpPr>
          <p:cNvPr id="40" name="Textfeld 47"/>
          <p:cNvSpPr txBox="1"/>
          <p:nvPr/>
        </p:nvSpPr>
        <p:spPr>
          <a:xfrm>
            <a:off x="1471539" y="5154798"/>
            <a:ext cx="1899840" cy="273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rPr>
              <a:t>Additional Dividend</a:t>
            </a:r>
            <a:endParaRPr lang="de-DE" sz="1050" dirty="0">
              <a:solidFill>
                <a:srgbClr val="000000"/>
              </a:solidFill>
              <a:latin typeface="Calibri" pitchFamily="34" charset="0"/>
              <a:ea typeface="ＭＳ Ｐゴシック" charset="0"/>
              <a:cs typeface="Arial"/>
            </a:endParaRPr>
          </a:p>
        </p:txBody>
      </p:sp>
      <p:cxnSp>
        <p:nvCxnSpPr>
          <p:cNvPr id="41" name="Gerade Verbindung mit Pfeil 48"/>
          <p:cNvCxnSpPr/>
          <p:nvPr/>
        </p:nvCxnSpPr>
        <p:spPr>
          <a:xfrm flipH="1">
            <a:off x="1662907" y="5191357"/>
            <a:ext cx="1791" cy="516488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9" name="Textfeld 7"/>
          <p:cNvSpPr txBox="1"/>
          <p:nvPr/>
        </p:nvSpPr>
        <p:spPr>
          <a:xfrm>
            <a:off x="723181" y="2431139"/>
            <a:ext cx="7175808" cy="619695"/>
          </a:xfrm>
          <a:prstGeom prst="rect">
            <a:avLst/>
          </a:prstGeom>
          <a:solidFill>
            <a:srgbClr val="82A0BE"/>
          </a:solidFill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de-DE" sz="1600" dirty="0" err="1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Subsidiary</a:t>
            </a:r>
            <a:endParaRPr lang="de-DE" sz="1600" dirty="0">
              <a:solidFill>
                <a:srgbClr val="FFFFFF"/>
              </a:solidFill>
              <a:latin typeface="Calibri" pitchFamily="34" charset="0"/>
              <a:ea typeface="ＭＳ Ｐゴシック" charset="0"/>
              <a:cs typeface="Arial"/>
            </a:endParaRPr>
          </a:p>
          <a:p>
            <a:pPr algn="ctr" eaLnBrk="1" hangingPunct="1"/>
            <a:r>
              <a:rPr lang="de-DE" sz="1100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(EU </a:t>
            </a:r>
            <a:r>
              <a:rPr lang="de-DE" sz="1100" dirty="0" err="1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member</a:t>
            </a:r>
            <a:r>
              <a:rPr lang="de-DE" sz="1100" dirty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 </a:t>
            </a:r>
            <a:r>
              <a:rPr lang="de-DE" sz="1100" dirty="0" err="1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states</a:t>
            </a:r>
            <a:r>
              <a:rPr lang="de-DE" sz="1100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, US)</a:t>
            </a:r>
            <a:endParaRPr lang="de-DE" sz="1100" dirty="0">
              <a:solidFill>
                <a:srgbClr val="FFFFFF"/>
              </a:solidFill>
              <a:latin typeface="Calibri" pitchFamily="34" charset="0"/>
              <a:ea typeface="ＭＳ Ｐゴシック" charset="0"/>
              <a:cs typeface="Arial"/>
            </a:endParaRPr>
          </a:p>
        </p:txBody>
      </p:sp>
      <p:cxnSp>
        <p:nvCxnSpPr>
          <p:cNvPr id="44" name="Gerade Verbindung mit Pfeil 52"/>
          <p:cNvCxnSpPr/>
          <p:nvPr/>
        </p:nvCxnSpPr>
        <p:spPr>
          <a:xfrm flipV="1">
            <a:off x="4310546" y="2107816"/>
            <a:ext cx="1078" cy="314195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47" name="Textfeld 55"/>
          <p:cNvSpPr txBox="1"/>
          <p:nvPr/>
        </p:nvSpPr>
        <p:spPr>
          <a:xfrm>
            <a:off x="691874" y="5767053"/>
            <a:ext cx="2379158" cy="542268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82A0BE"/>
            </a:solidFill>
            <a:prstDash val="solid"/>
          </a:ln>
          <a:effectLst/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/>
              </a:rPr>
              <a:t>External</a:t>
            </a: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/>
              </a:rPr>
              <a:t> </a:t>
            </a: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/>
              </a:rPr>
              <a:t>Lender</a:t>
            </a:r>
            <a:endParaRPr kumimoji="0" lang="de-DE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/>
            </a:endParaRPr>
          </a:p>
        </p:txBody>
      </p:sp>
      <p:cxnSp>
        <p:nvCxnSpPr>
          <p:cNvPr id="48" name="Gerade Verbindung mit Pfeil 74"/>
          <p:cNvCxnSpPr/>
          <p:nvPr/>
        </p:nvCxnSpPr>
        <p:spPr>
          <a:xfrm>
            <a:off x="1661637" y="5431094"/>
            <a:ext cx="2189331" cy="290845"/>
          </a:xfrm>
          <a:prstGeom prst="bentConnector3">
            <a:avLst>
              <a:gd name="adj1" fmla="val 99966"/>
            </a:avLst>
          </a:prstGeom>
          <a:noFill/>
          <a:ln w="127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53" name="Textfeld 8"/>
          <p:cNvSpPr txBox="1"/>
          <p:nvPr/>
        </p:nvSpPr>
        <p:spPr>
          <a:xfrm>
            <a:off x="698305" y="3445976"/>
            <a:ext cx="7175808" cy="5078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de-DE" sz="1600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Intermediate </a:t>
            </a:r>
            <a:r>
              <a:rPr lang="de-DE" sz="1600" dirty="0" err="1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company</a:t>
            </a:r>
            <a:endParaRPr lang="de-DE" sz="1600" dirty="0">
              <a:solidFill>
                <a:srgbClr val="FFFFFF"/>
              </a:solidFill>
              <a:latin typeface="Calibri" pitchFamily="34" charset="0"/>
              <a:ea typeface="ＭＳ Ｐゴシック" charset="0"/>
              <a:cs typeface="Arial"/>
            </a:endParaRPr>
          </a:p>
          <a:p>
            <a:pPr algn="ctr" eaLnBrk="1" hangingPunct="1"/>
            <a:r>
              <a:rPr lang="de-DE" sz="1100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('offshore </a:t>
            </a:r>
            <a:r>
              <a:rPr lang="de-DE" sz="1100" dirty="0" err="1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country</a:t>
            </a:r>
            <a:r>
              <a:rPr lang="de-DE" sz="1100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', 'EU </a:t>
            </a:r>
            <a:r>
              <a:rPr lang="de-DE" sz="1100" dirty="0" err="1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average</a:t>
            </a:r>
            <a:r>
              <a:rPr lang="de-DE" sz="1100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 </a:t>
            </a:r>
            <a:r>
              <a:rPr lang="de-DE" sz="1100" dirty="0" err="1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country</a:t>
            </a:r>
            <a:r>
              <a:rPr lang="de-DE" sz="1100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', IP box </a:t>
            </a:r>
            <a:r>
              <a:rPr lang="de-DE" sz="1100" dirty="0" err="1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country</a:t>
            </a:r>
            <a:r>
              <a:rPr lang="de-DE" sz="1100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 in </a:t>
            </a:r>
            <a:r>
              <a:rPr lang="de-DE" sz="1100" dirty="0" err="1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the</a:t>
            </a:r>
            <a:r>
              <a:rPr lang="de-DE" sz="1100" dirty="0" smtClean="0">
                <a:solidFill>
                  <a:srgbClr val="FFFFFF"/>
                </a:solidFill>
                <a:latin typeface="Calibri" pitchFamily="34" charset="0"/>
                <a:ea typeface="ＭＳ Ｐゴシック" charset="0"/>
                <a:cs typeface="Arial"/>
              </a:rPr>
              <a:t> EU )</a:t>
            </a:r>
            <a:endParaRPr lang="de-DE" sz="1100" dirty="0">
              <a:solidFill>
                <a:srgbClr val="FFFFFF"/>
              </a:solidFill>
              <a:latin typeface="Calibri" pitchFamily="34" charset="0"/>
              <a:ea typeface="ＭＳ Ｐゴシック" charset="0"/>
              <a:cs typeface="Arial"/>
            </a:endParaRPr>
          </a:p>
        </p:txBody>
      </p:sp>
      <p:sp>
        <p:nvSpPr>
          <p:cNvPr id="54" name="Textfeld 29"/>
          <p:cNvSpPr txBox="1"/>
          <p:nvPr/>
        </p:nvSpPr>
        <p:spPr>
          <a:xfrm>
            <a:off x="4136699" y="1967501"/>
            <a:ext cx="9028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rPr>
              <a:t>5 assets</a:t>
            </a:r>
            <a:endParaRPr lang="en-US" sz="1050" dirty="0">
              <a:solidFill>
                <a:srgbClr val="000000"/>
              </a:solidFill>
              <a:latin typeface="Calibri" pitchFamily="34" charset="0"/>
              <a:ea typeface="ＭＳ Ｐゴシック" charset="0"/>
              <a:cs typeface="Arial"/>
            </a:endParaRPr>
          </a:p>
        </p:txBody>
      </p:sp>
      <p:sp>
        <p:nvSpPr>
          <p:cNvPr id="55" name="Textfeld 29"/>
          <p:cNvSpPr txBox="1"/>
          <p:nvPr/>
        </p:nvSpPr>
        <p:spPr>
          <a:xfrm>
            <a:off x="2271626" y="3065867"/>
            <a:ext cx="17204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rPr>
              <a:t>Debt/Equity/License</a:t>
            </a:r>
            <a:endParaRPr lang="en-US" sz="1050" dirty="0">
              <a:solidFill>
                <a:srgbClr val="000000"/>
              </a:solidFill>
              <a:latin typeface="Calibri" pitchFamily="34" charset="0"/>
              <a:ea typeface="ＭＳ Ｐゴシック" charset="0"/>
              <a:cs typeface="Arial"/>
            </a:endParaRPr>
          </a:p>
        </p:txBody>
      </p:sp>
      <p:cxnSp>
        <p:nvCxnSpPr>
          <p:cNvPr id="56" name="Gerade Verbindung mit Pfeil 19"/>
          <p:cNvCxnSpPr/>
          <p:nvPr/>
        </p:nvCxnSpPr>
        <p:spPr>
          <a:xfrm flipH="1" flipV="1">
            <a:off x="3957847" y="3050834"/>
            <a:ext cx="1790" cy="395142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cxnSp>
        <p:nvCxnSpPr>
          <p:cNvPr id="57" name="Gerade Verbindung mit Pfeil 21"/>
          <p:cNvCxnSpPr/>
          <p:nvPr/>
        </p:nvCxnSpPr>
        <p:spPr>
          <a:xfrm flipH="1">
            <a:off x="4166639" y="3065867"/>
            <a:ext cx="4078" cy="380109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58" name="Textfeld 30"/>
          <p:cNvSpPr txBox="1"/>
          <p:nvPr/>
        </p:nvSpPr>
        <p:spPr>
          <a:xfrm>
            <a:off x="4206677" y="3075035"/>
            <a:ext cx="17087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Arial"/>
              </a:rPr>
              <a:t>Interest/Dividend/Royalty</a:t>
            </a:r>
            <a:endParaRPr lang="de-DE" sz="1050" dirty="0">
              <a:solidFill>
                <a:srgbClr val="000000"/>
              </a:solidFill>
              <a:latin typeface="Calibri" pitchFamily="34" charset="0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361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" y="1268760"/>
            <a:ext cx="8229600" cy="720601"/>
          </a:xfrm>
        </p:spPr>
        <p:txBody>
          <a:bodyPr/>
          <a:lstStyle/>
          <a:p>
            <a:r>
              <a:rPr lang="fr-BE" sz="2800" dirty="0" smtClean="0"/>
              <a:t>Profit </a:t>
            </a:r>
            <a:r>
              <a:rPr lang="fr-BE" sz="2800" dirty="0" err="1" smtClean="0"/>
              <a:t>shifting</a:t>
            </a:r>
            <a:r>
              <a:rPr lang="fr-BE" sz="2800" dirty="0" smtClean="0"/>
              <a:t> via </a:t>
            </a:r>
            <a:r>
              <a:rPr lang="fr-BE" sz="2800" dirty="0" err="1" smtClean="0"/>
              <a:t>interest</a:t>
            </a:r>
            <a:r>
              <a:rPr lang="fr-BE" sz="2800" dirty="0" smtClean="0"/>
              <a:t> </a:t>
            </a:r>
            <a:r>
              <a:rPr lang="fr-BE" sz="2800" dirty="0" err="1" smtClean="0"/>
              <a:t>payments</a:t>
            </a:r>
            <a:endParaRPr lang="en-GB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27" t="32732" r="31584" b="23956"/>
          <a:stretch/>
        </p:blipFill>
        <p:spPr bwMode="auto">
          <a:xfrm>
            <a:off x="1115616" y="1988840"/>
            <a:ext cx="5735022" cy="345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1560" y="5589240"/>
            <a:ext cx="777686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SzPct val="120000"/>
              <a:buFont typeface="Arial" pitchFamily="34" charset="0"/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>
              <a:buNone/>
            </a:pPr>
            <a:r>
              <a:rPr lang="en-GB" b="0" i="1" kern="0" dirty="0" smtClean="0"/>
              <a:t>Intermediate company in an 'offshore country' (with or without a treaty), or in an 'EU average country'.</a:t>
            </a:r>
          </a:p>
        </p:txBody>
      </p:sp>
    </p:spTree>
    <p:extLst>
      <p:ext uri="{BB962C8B-B14F-4D97-AF65-F5344CB8AC3E}">
        <p14:creationId xmlns:p14="http://schemas.microsoft.com/office/powerpoint/2010/main" val="270378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" y="1268760"/>
            <a:ext cx="8229600" cy="576064"/>
          </a:xfrm>
        </p:spPr>
        <p:txBody>
          <a:bodyPr/>
          <a:lstStyle/>
          <a:p>
            <a:r>
              <a:rPr lang="fr-BE" sz="2800" dirty="0" smtClean="0"/>
              <a:t>Profit </a:t>
            </a:r>
            <a:r>
              <a:rPr lang="fr-BE" sz="2800" dirty="0" err="1" smtClean="0"/>
              <a:t>shifting</a:t>
            </a:r>
            <a:r>
              <a:rPr lang="fr-BE" sz="2800" dirty="0" smtClean="0"/>
              <a:t> via </a:t>
            </a:r>
            <a:r>
              <a:rPr lang="fr-BE" sz="2800" dirty="0" err="1" smtClean="0"/>
              <a:t>hybrid</a:t>
            </a:r>
            <a:r>
              <a:rPr lang="fr-BE" sz="2800" dirty="0" smtClean="0"/>
              <a:t> </a:t>
            </a:r>
            <a:r>
              <a:rPr lang="fr-BE" sz="2800" dirty="0" err="1" smtClean="0"/>
              <a:t>financing</a:t>
            </a:r>
            <a:endParaRPr lang="en-GB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50" t="30159" r="31184" b="20095"/>
          <a:stretch/>
        </p:blipFill>
        <p:spPr bwMode="auto">
          <a:xfrm>
            <a:off x="971601" y="1789598"/>
            <a:ext cx="6336704" cy="379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11560" y="5589240"/>
            <a:ext cx="777686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SzPct val="120000"/>
              <a:buFont typeface="Arial" pitchFamily="34" charset="0"/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-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>
              <a:buNone/>
            </a:pPr>
            <a:r>
              <a:rPr lang="en-GB" b="0" i="1" kern="0" dirty="0" smtClean="0"/>
              <a:t>Intermediate company in an 'offshore country' (with or without a treaty), or in an 'EU average country'.</a:t>
            </a:r>
          </a:p>
        </p:txBody>
      </p:sp>
    </p:spTree>
    <p:extLst>
      <p:ext uri="{BB962C8B-B14F-4D97-AF65-F5344CB8AC3E}">
        <p14:creationId xmlns:p14="http://schemas.microsoft.com/office/powerpoint/2010/main" val="184858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emplate_bluebanner_v02_EN blac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PPT_template_bluebanner_v02_EN black</Template>
  <TotalTime>2439</TotalTime>
  <Words>690</Words>
  <Application>Microsoft Office PowerPoint</Application>
  <PresentationFormat>On-screen Show (4:3)</PresentationFormat>
  <Paragraphs>159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PPT_template_bluebanner_v02_EN black</vt:lpstr>
      <vt:lpstr> Study on  Impact of Tax Planning on Forward-Looking Effectives Tax Rates</vt:lpstr>
      <vt:lpstr>Context</vt:lpstr>
      <vt:lpstr>Objectives of the study</vt:lpstr>
      <vt:lpstr>How was the study conducted?</vt:lpstr>
      <vt:lpstr>Devereux-Griffith model (1)</vt:lpstr>
      <vt:lpstr>Devereux-Griffith model (2)</vt:lpstr>
      <vt:lpstr>Adapted Devereux-Griffith model</vt:lpstr>
      <vt:lpstr>Profit shifting via interest payments</vt:lpstr>
      <vt:lpstr>Profit shifting via hybrid financing</vt:lpstr>
      <vt:lpstr>Profit-shifting via royalty payments</vt:lpstr>
      <vt:lpstr>Data collection</vt:lpstr>
      <vt:lpstr>Results: impact on CoC and EATR</vt:lpstr>
      <vt:lpstr>Main results</vt:lpstr>
      <vt:lpstr>EU initiatives  </vt:lpstr>
      <vt:lpstr>More information on the study</vt:lpstr>
      <vt:lpstr>PowerPoint Presentation</vt:lpstr>
    </vt:vector>
  </TitlesOfParts>
  <Company>European Commission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MIERLO Astrid (TAXUD)</dc:creator>
  <cp:lastModifiedBy>GRONERT Valeska</cp:lastModifiedBy>
  <cp:revision>214</cp:revision>
  <cp:lastPrinted>2016-03-14T16:17:39Z</cp:lastPrinted>
  <dcterms:created xsi:type="dcterms:W3CDTF">2015-09-21T10:21:39Z</dcterms:created>
  <dcterms:modified xsi:type="dcterms:W3CDTF">2016-11-14T16:07:25Z</dcterms:modified>
</cp:coreProperties>
</file>