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  <p:sldMasterId id="2147483780" r:id="rId2"/>
    <p:sldMasterId id="2147483787" r:id="rId3"/>
    <p:sldMasterId id="2147483794" r:id="rId4"/>
    <p:sldMasterId id="2147483801" r:id="rId5"/>
    <p:sldMasterId id="2147483808" r:id="rId6"/>
    <p:sldMasterId id="2147483815" r:id="rId7"/>
    <p:sldMasterId id="2147483850" r:id="rId8"/>
    <p:sldMasterId id="2147483822" r:id="rId9"/>
    <p:sldMasterId id="2147483829" r:id="rId10"/>
    <p:sldMasterId id="2147483836" r:id="rId11"/>
    <p:sldMasterId id="2147483843" r:id="rId12"/>
    <p:sldMasterId id="2147483857" r:id="rId13"/>
    <p:sldMasterId id="2147483864" r:id="rId14"/>
    <p:sldMasterId id="2147483660" r:id="rId15"/>
    <p:sldMasterId id="2147483703" r:id="rId16"/>
  </p:sldMasterIdLst>
  <p:notesMasterIdLst>
    <p:notesMasterId r:id="rId36"/>
  </p:notesMasterIdLst>
  <p:sldIdLst>
    <p:sldId id="256" r:id="rId17"/>
    <p:sldId id="257" r:id="rId18"/>
    <p:sldId id="258" r:id="rId19"/>
    <p:sldId id="268" r:id="rId20"/>
    <p:sldId id="269" r:id="rId21"/>
    <p:sldId id="270" r:id="rId22"/>
    <p:sldId id="271" r:id="rId23"/>
    <p:sldId id="272" r:id="rId24"/>
    <p:sldId id="283" r:id="rId25"/>
    <p:sldId id="273" r:id="rId26"/>
    <p:sldId id="274" r:id="rId27"/>
    <p:sldId id="276" r:id="rId28"/>
    <p:sldId id="277" r:id="rId29"/>
    <p:sldId id="279" r:id="rId30"/>
    <p:sldId id="262" r:id="rId31"/>
    <p:sldId id="280" r:id="rId32"/>
    <p:sldId id="260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0" autoAdjust="0"/>
    <p:restoredTop sz="94660"/>
  </p:normalViewPr>
  <p:slideViewPr>
    <p:cSldViewPr>
      <p:cViewPr>
        <p:scale>
          <a:sx n="47" d="100"/>
          <a:sy n="47" d="100"/>
        </p:scale>
        <p:origin x="-3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91321837809222"/>
          <c:y val="6.6788193124740533E-2"/>
          <c:w val="0.65842245326495108"/>
          <c:h val="0.72408738210374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UK</c:v>
                </c:pt>
                <c:pt idx="1">
                  <c:v>LUX</c:v>
                </c:pt>
                <c:pt idx="2">
                  <c:v>NETH</c:v>
                </c:pt>
                <c:pt idx="3">
                  <c:v>EST</c:v>
                </c:pt>
                <c:pt idx="4">
                  <c:v>HUN</c:v>
                </c:pt>
                <c:pt idx="5">
                  <c:v>SGP</c:v>
                </c:pt>
                <c:pt idx="6">
                  <c:v>IRE</c:v>
                </c:pt>
                <c:pt idx="7">
                  <c:v>SLK</c:v>
                </c:pt>
                <c:pt idx="8">
                  <c:v>FIN</c:v>
                </c:pt>
                <c:pt idx="9">
                  <c:v>CYP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13.4</c:v>
                </c:pt>
                <c:pt idx="1">
                  <c:v>8.4</c:v>
                </c:pt>
                <c:pt idx="2">
                  <c:v>7.7</c:v>
                </c:pt>
                <c:pt idx="3">
                  <c:v>6.7</c:v>
                </c:pt>
                <c:pt idx="4">
                  <c:v>6.2</c:v>
                </c:pt>
                <c:pt idx="5">
                  <c:v>6.1</c:v>
                </c:pt>
                <c:pt idx="6">
                  <c:v>5.6</c:v>
                </c:pt>
                <c:pt idx="7">
                  <c:v>5.3</c:v>
                </c:pt>
                <c:pt idx="8">
                  <c:v>4.7</c:v>
                </c:pt>
                <c:pt idx="9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902080"/>
        <c:axId val="65903616"/>
      </c:barChart>
      <c:catAx>
        <c:axId val="6590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03616"/>
        <c:crosses val="autoZero"/>
        <c:auto val="1"/>
        <c:lblAlgn val="ctr"/>
        <c:lblOffset val="100"/>
        <c:noMultiLvlLbl val="0"/>
      </c:catAx>
      <c:valAx>
        <c:axId val="6590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90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world initial</c:v>
                </c:pt>
                <c:pt idx="1">
                  <c:v>world 5%</c:v>
                </c:pt>
                <c:pt idx="2">
                  <c:v>EU initial</c:v>
                </c:pt>
                <c:pt idx="3">
                  <c:v>EU 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11.9</c:v>
                </c:pt>
                <c:pt idx="1">
                  <c:v>12</c:v>
                </c:pt>
                <c:pt idx="2">
                  <c:v>12.8</c:v>
                </c:pt>
                <c:pt idx="3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optimal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world initial</c:v>
                </c:pt>
                <c:pt idx="1">
                  <c:v>world 5%</c:v>
                </c:pt>
                <c:pt idx="2">
                  <c:v>EU initial</c:v>
                </c:pt>
                <c:pt idx="3">
                  <c:v>EU 5%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5.9</c:v>
                </c:pt>
                <c:pt idx="1">
                  <c:v>6.6</c:v>
                </c:pt>
                <c:pt idx="2">
                  <c:v>5.5</c:v>
                </c:pt>
                <c:pt idx="3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318720"/>
        <c:axId val="89268608"/>
      </c:barChart>
      <c:catAx>
        <c:axId val="7031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268608"/>
        <c:crosses val="autoZero"/>
        <c:auto val="1"/>
        <c:lblAlgn val="ctr"/>
        <c:lblOffset val="100"/>
        <c:noMultiLvlLbl val="0"/>
      </c:catAx>
      <c:valAx>
        <c:axId val="8926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31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FD9A7-C62E-4AF2-AD53-385DFE49E62F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74473-573C-4702-9586-DFD94512B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2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4473-573C-4702-9586-DFD94512B9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4473-573C-4702-9586-DFD94512B9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4473-573C-4702-9586-DFD94512B9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4473-573C-4702-9586-DFD94512B9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Picture 8" descr="Foto_Voorblad"/>
          <p:cNvPicPr>
            <a:picLocks/>
          </p:cNvPicPr>
          <p:nvPr userDrawn="1"/>
        </p:nvPicPr>
        <p:blipFill>
          <a:blip r:embed="rId3" cstate="print"/>
          <a:srcRect r="36082" b="1317"/>
          <a:stretch>
            <a:fillRect/>
          </a:stretch>
        </p:blipFill>
        <p:spPr>
          <a:xfrm>
            <a:off x="0" y="0"/>
            <a:ext cx="4590527" cy="687045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8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826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323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369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766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4676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658"/>
            <a:ext cx="3350245" cy="5019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36236"/>
            <a:ext cx="3381995" cy="29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5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962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8399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448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39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5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23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874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265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6917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0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4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37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6271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1211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09692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8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9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7042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616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904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6346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9870C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3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1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51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4678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9119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9616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6485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8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1822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312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0539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2145F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6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11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89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6370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308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21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593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5702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2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1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95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752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5218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5906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47100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85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0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8898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6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0122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8767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7332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4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" y="-9549"/>
            <a:ext cx="9131825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4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00079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88711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675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5992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0079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6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08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4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28779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7996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0972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BC7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45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75388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649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 baseline="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3023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03367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95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CA005D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5889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16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6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Kleurvlak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24800" y="2448000"/>
            <a:ext cx="3600000" cy="94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29187" y="3500438"/>
            <a:ext cx="3600000" cy="2412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List item</a:t>
            </a:r>
          </a:p>
        </p:txBody>
      </p:sp>
      <p:pic>
        <p:nvPicPr>
          <p:cNvPr id="3" name="Picture 2" descr="Foto_Voorbla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 b="15951"/>
          <a:stretch>
            <a:fillRect/>
          </a:stretch>
        </p:blipFill>
        <p:spPr>
          <a:xfrm>
            <a:off x="0" y="0"/>
            <a:ext cx="4593086" cy="6868878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81" y="-9549"/>
            <a:ext cx="9144000" cy="2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6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0" y="1857600"/>
            <a:ext cx="8429625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93962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2013" y="1857364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51040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41040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1072800"/>
            <a:ext cx="4572000" cy="52452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52801" y="1857600"/>
            <a:ext cx="4104000" cy="4320000"/>
          </a:xfrm>
          <a:prstGeom prst="rect">
            <a:avLst/>
          </a:prstGeom>
        </p:spPr>
        <p:txBody>
          <a:bodyPr/>
          <a:lstStyle>
            <a:lvl1pPr marL="180975" indent="-18097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 sz="1800">
                <a:latin typeface="Verdana" pitchFamily="34" charset="0"/>
              </a:defRPr>
            </a:lvl2pPr>
            <a:lvl3pPr>
              <a:buFont typeface="Verdana" pitchFamily="34" charset="0"/>
              <a:buChar char="›"/>
              <a:defRPr sz="1800">
                <a:latin typeface="Verdana" pitchFamily="34" charset="0"/>
              </a:defRPr>
            </a:lvl3pPr>
            <a:lvl4pPr>
              <a:buFont typeface="Verdana" pitchFamily="34" charset="0"/>
              <a:buChar char="◦"/>
              <a:defRPr sz="1800">
                <a:latin typeface="Verdana" pitchFamily="34" charset="0"/>
              </a:defRPr>
            </a:lvl4pPr>
          </a:lstStyle>
          <a:p>
            <a:pPr lvl="0"/>
            <a:r>
              <a:rPr lang="en-US" noProof="0" dirty="0"/>
              <a:t>Click here to enter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2642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1263600"/>
            <a:ext cx="8420400" cy="57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9006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800" y="1857364"/>
            <a:ext cx="8420400" cy="432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A9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tx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tx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FB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rgbClr val="000000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rgbClr val="000000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00079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tx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tx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2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tx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tx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67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noProof="0"/>
              <a:t>19 December 2018</a:t>
            </a:r>
            <a:endParaRPr lang="en-US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947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tx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tx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8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275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0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77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tx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tx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4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24000" y="6580800"/>
            <a:ext cx="12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90000"/>
            <a:ext cx="28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400" y="6588000"/>
            <a:ext cx="6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D9F693C2-60DB-4EE6-805A-512D722B6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kstvak 12"/>
          <p:cNvSpPr txBox="1"/>
          <p:nvPr/>
        </p:nvSpPr>
        <p:spPr>
          <a:xfrm>
            <a:off x="374400" y="6408000"/>
            <a:ext cx="36975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1"/>
                </a:solidFill>
                <a:latin typeface="Verdana" pitchFamily="34" charset="0"/>
              </a:rPr>
              <a:t>CPB Netherlands</a:t>
            </a:r>
            <a:r>
              <a:rPr lang="en-US" sz="1000" baseline="0" noProof="0" dirty="0">
                <a:solidFill>
                  <a:schemeClr val="bg1"/>
                </a:solidFill>
                <a:latin typeface="Verdana" pitchFamily="34" charset="0"/>
              </a:rPr>
              <a:t> Bureau for Economic Policy Analysis</a:t>
            </a:r>
            <a:endParaRPr lang="en-US" sz="10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WP/Issues/2018/07/23/International-Corporate-Tax-Avoidance-A-Review-of-the-Channels-Effect-Size-and-Blind-Spots-45999" TargetMode="External"/><Relationship Id="rId2" Type="http://schemas.openxmlformats.org/officeDocument/2006/relationships/hyperlink" Target="https://www.cpb.nl/en/publication/optimal-tax-routing-network-analysis-fdi-diversio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(un)fairness of corporate taxation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Arjan Lejour, </a:t>
            </a:r>
          </a:p>
          <a:p>
            <a:r>
              <a:rPr lang="en-US" dirty="0"/>
              <a:t>CPB and Tilburg University</a:t>
            </a:r>
          </a:p>
          <a:p>
            <a:endParaRPr lang="en-US" dirty="0"/>
          </a:p>
          <a:p>
            <a:r>
              <a:rPr lang="en-US" dirty="0"/>
              <a:t>19 December 2018</a:t>
            </a:r>
          </a:p>
          <a:p>
            <a:r>
              <a:rPr lang="en-US" dirty="0"/>
              <a:t>Platform for tax good governance, aggressive tax planning and double taxation</a:t>
            </a:r>
          </a:p>
        </p:txBody>
      </p:sp>
    </p:spTree>
    <p:extLst>
      <p:ext uri="{BB962C8B-B14F-4D97-AF65-F5344CB8AC3E}">
        <p14:creationId xmlns:p14="http://schemas.microsoft.com/office/powerpoint/2010/main" val="86223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effect of </a:t>
            </a:r>
            <a:r>
              <a:rPr lang="nl-NL" dirty="0" err="1"/>
              <a:t>tariffs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base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The  </a:t>
            </a:r>
            <a:r>
              <a:rPr lang="nl-NL" dirty="0" err="1"/>
              <a:t>socalled</a:t>
            </a:r>
            <a:r>
              <a:rPr lang="nl-NL" dirty="0"/>
              <a:t> semi </a:t>
            </a:r>
            <a:r>
              <a:rPr lang="nl-NL" dirty="0" err="1"/>
              <a:t>elasticity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CIT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(</a:t>
            </a:r>
            <a:r>
              <a:rPr lang="nl-NL" dirty="0" err="1"/>
              <a:t>between</a:t>
            </a:r>
            <a:r>
              <a:rPr lang="nl-NL" dirty="0"/>
              <a:t> country and </a:t>
            </a:r>
            <a:r>
              <a:rPr lang="nl-NL" dirty="0" err="1"/>
              <a:t>average</a:t>
            </a:r>
            <a:r>
              <a:rPr lang="nl-NL" dirty="0"/>
              <a:t>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revenue</a:t>
            </a:r>
            <a:r>
              <a:rPr lang="nl-NL" dirty="0"/>
              <a:t> base is 1</a:t>
            </a:r>
          </a:p>
          <a:p>
            <a:endParaRPr lang="nl-NL" dirty="0"/>
          </a:p>
          <a:p>
            <a:r>
              <a:rPr lang="nl-NL" dirty="0"/>
              <a:t>It is </a:t>
            </a:r>
            <a:r>
              <a:rPr lang="nl-NL" dirty="0" err="1"/>
              <a:t>increasing</a:t>
            </a:r>
            <a:r>
              <a:rPr lang="nl-NL" dirty="0"/>
              <a:t> over time </a:t>
            </a:r>
            <a:r>
              <a:rPr lang="nl-NL" dirty="0" err="1"/>
              <a:t>until</a:t>
            </a:r>
            <a:r>
              <a:rPr lang="nl-NL" dirty="0"/>
              <a:t> 1.5 in 2015 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 10% point </a:t>
            </a:r>
            <a:r>
              <a:rPr lang="nl-NL" dirty="0" err="1"/>
              <a:t>increase</a:t>
            </a:r>
            <a:r>
              <a:rPr lang="nl-NL" dirty="0"/>
              <a:t> in de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differential</a:t>
            </a:r>
            <a:r>
              <a:rPr lang="nl-NL" dirty="0"/>
              <a:t> </a:t>
            </a:r>
            <a:r>
              <a:rPr lang="nl-NL" dirty="0" err="1"/>
              <a:t>lowers</a:t>
            </a:r>
            <a:r>
              <a:rPr lang="nl-NL" dirty="0"/>
              <a:t> </a:t>
            </a:r>
            <a:r>
              <a:rPr lang="nl-NL" dirty="0" err="1"/>
              <a:t>profits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10%</a:t>
            </a:r>
          </a:p>
          <a:p>
            <a:endParaRPr lang="nl-NL" dirty="0"/>
          </a:p>
          <a:p>
            <a:r>
              <a:rPr lang="nl-NL" dirty="0"/>
              <a:t>Tax </a:t>
            </a:r>
            <a:r>
              <a:rPr lang="nl-NL" dirty="0" err="1"/>
              <a:t>revenue</a:t>
            </a:r>
            <a:r>
              <a:rPr lang="nl-NL" dirty="0"/>
              <a:t> effect: </a:t>
            </a:r>
            <a:r>
              <a:rPr lang="en-US" dirty="0"/>
              <a:t>Observed tax base (profit according to the fiscal rules) equals the “true” profits (say commercial) plus shifted income.</a:t>
            </a:r>
            <a:endParaRPr lang="nl-NL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72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/>
              <a:t>Estimated</a:t>
            </a:r>
            <a:r>
              <a:rPr lang="nl-NL" sz="2400" dirty="0"/>
              <a:t> </a:t>
            </a:r>
            <a:r>
              <a:rPr lang="nl-NL" sz="2400" dirty="0" err="1"/>
              <a:t>revenue</a:t>
            </a:r>
            <a:r>
              <a:rPr lang="nl-NL" sz="2400" dirty="0"/>
              <a:t> </a:t>
            </a:r>
            <a:r>
              <a:rPr lang="nl-NL" sz="2400" dirty="0" err="1"/>
              <a:t>losses</a:t>
            </a:r>
            <a:r>
              <a:rPr lang="nl-NL" sz="2400" dirty="0"/>
              <a:t> (</a:t>
            </a:r>
            <a:r>
              <a:rPr lang="nl-NL" sz="2400" dirty="0" err="1"/>
              <a:t>billion</a:t>
            </a:r>
            <a:r>
              <a:rPr lang="nl-NL" sz="2400" dirty="0"/>
              <a:t> US)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4" y="1857375"/>
            <a:ext cx="7455675" cy="40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9492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See IMF (2018). </a:t>
            </a:r>
            <a:r>
              <a:rPr lang="nl-NL" sz="1600" dirty="0" err="1"/>
              <a:t>Revenue</a:t>
            </a:r>
            <a:r>
              <a:rPr lang="nl-NL" sz="1600" dirty="0"/>
              <a:t> </a:t>
            </a:r>
            <a:r>
              <a:rPr lang="nl-NL" sz="1600" dirty="0" err="1"/>
              <a:t>losses</a:t>
            </a:r>
            <a:r>
              <a:rPr lang="nl-NL" sz="1600" dirty="0"/>
              <a:t> are </a:t>
            </a:r>
            <a:r>
              <a:rPr lang="nl-NL" sz="1600" dirty="0" err="1"/>
              <a:t>probably</a:t>
            </a:r>
            <a:r>
              <a:rPr lang="nl-NL" sz="1600" dirty="0"/>
              <a:t> a </a:t>
            </a:r>
            <a:r>
              <a:rPr lang="nl-NL" sz="1600" dirty="0" err="1"/>
              <a:t>lower</a:t>
            </a:r>
            <a:r>
              <a:rPr lang="nl-NL" sz="1600" dirty="0"/>
              <a:t> </a:t>
            </a:r>
            <a:r>
              <a:rPr lang="nl-NL" sz="1600" dirty="0" err="1"/>
              <a:t>bound</a:t>
            </a:r>
            <a:r>
              <a:rPr lang="nl-NL" sz="1600" dirty="0"/>
              <a:t> </a:t>
            </a:r>
            <a:r>
              <a:rPr lang="nl-NL" sz="1600" dirty="0" err="1"/>
              <a:t>compared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other</a:t>
            </a:r>
            <a:r>
              <a:rPr lang="nl-NL" sz="1600" dirty="0"/>
              <a:t> studies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18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527734" cy="572400"/>
          </a:xfrm>
        </p:spPr>
        <p:txBody>
          <a:bodyPr/>
          <a:lstStyle/>
          <a:p>
            <a:r>
              <a:rPr lang="nl-NL" sz="2400" dirty="0"/>
              <a:t>International tax system: </a:t>
            </a:r>
            <a:r>
              <a:rPr lang="nl-NL" sz="2400" dirty="0" err="1"/>
              <a:t>Treaty</a:t>
            </a:r>
            <a:r>
              <a:rPr lang="nl-NL" sz="2400" dirty="0"/>
              <a:t> </a:t>
            </a:r>
            <a:r>
              <a:rPr lang="nl-NL" sz="2400" dirty="0" err="1"/>
              <a:t>shopping</a:t>
            </a:r>
            <a:endParaRPr lang="nl-NL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6019400" cy="4320000"/>
          </a:xfrm>
        </p:spPr>
        <p:txBody>
          <a:bodyPr/>
          <a:lstStyle/>
          <a:p>
            <a:r>
              <a:rPr lang="nl-NL" dirty="0" err="1"/>
              <a:t>Optimal</a:t>
            </a:r>
            <a:r>
              <a:rPr lang="nl-NL" dirty="0"/>
              <a:t>/indirect route over </a:t>
            </a:r>
            <a:r>
              <a:rPr lang="nl-NL" dirty="0" err="1"/>
              <a:t>conduit</a:t>
            </a:r>
            <a:r>
              <a:rPr lang="nl-NL" dirty="0"/>
              <a:t> country C</a:t>
            </a:r>
          </a:p>
          <a:p>
            <a:endParaRPr lang="en-US" dirty="0"/>
          </a:p>
          <a:p>
            <a:r>
              <a:rPr lang="en-US" dirty="0"/>
              <a:t>economic definition: route over one </a:t>
            </a:r>
          </a:p>
          <a:p>
            <a:pPr marL="0" indent="0">
              <a:buNone/>
            </a:pPr>
            <a:r>
              <a:rPr lang="en-US" dirty="0"/>
              <a:t>	or more conduits is rational </a:t>
            </a:r>
          </a:p>
          <a:p>
            <a:pPr marL="0" indent="0">
              <a:buNone/>
            </a:pPr>
            <a:r>
              <a:rPr lang="en-US" dirty="0"/>
              <a:t>	when it reduces taxes</a:t>
            </a:r>
          </a:p>
          <a:p>
            <a:endParaRPr lang="en-US" dirty="0"/>
          </a:p>
          <a:p>
            <a:r>
              <a:rPr lang="en-US" dirty="0"/>
              <a:t>determine cheapest tax route </a:t>
            </a:r>
          </a:p>
          <a:p>
            <a:pPr marL="0" indent="0">
              <a:buNone/>
            </a:pPr>
            <a:r>
              <a:rPr lang="en-US" dirty="0"/>
              <a:t>	using algorithms</a:t>
            </a:r>
          </a:p>
          <a:p>
            <a:pPr>
              <a:buNone/>
            </a:pPr>
            <a:r>
              <a:rPr lang="en-US" dirty="0"/>
              <a:t>	 	</a:t>
            </a:r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772800" cy="3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3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Treaty shopping reduces double tax rates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8251648" cy="4320000"/>
          </a:xfrm>
        </p:spPr>
        <p:txBody>
          <a:bodyPr/>
          <a:lstStyle/>
          <a:p>
            <a:r>
              <a:rPr lang="en-US" dirty="0"/>
              <a:t>World average double tax rate </a:t>
            </a:r>
          </a:p>
          <a:p>
            <a:pPr marL="0" indent="0">
              <a:buNone/>
            </a:pPr>
            <a:r>
              <a:rPr lang="en-US" dirty="0"/>
              <a:t>  is reduced with 6 percentage points</a:t>
            </a:r>
          </a:p>
          <a:p>
            <a:endParaRPr lang="en-US" dirty="0"/>
          </a:p>
          <a:p>
            <a:r>
              <a:rPr lang="en-US" dirty="0"/>
              <a:t>Potential reduction: for all pairs </a:t>
            </a:r>
          </a:p>
          <a:p>
            <a:pPr marL="0" indent="0">
              <a:buNone/>
            </a:pPr>
            <a:r>
              <a:rPr lang="en-US" dirty="0"/>
              <a:t>  cheapest tax route is used</a:t>
            </a:r>
          </a:p>
          <a:p>
            <a:endParaRPr lang="en-US" dirty="0"/>
          </a:p>
          <a:p>
            <a:r>
              <a:rPr lang="en-US" dirty="0"/>
              <a:t>Withholding taxes most avoided</a:t>
            </a:r>
          </a:p>
          <a:p>
            <a:endParaRPr lang="en-US" dirty="0"/>
          </a:p>
          <a:p>
            <a:r>
              <a:rPr lang="en-US" dirty="0"/>
              <a:t>Only 1/3th of the direct routes are optimal. In 2/3th of the cases conduit countries are included</a:t>
            </a:r>
          </a:p>
          <a:p>
            <a:pPr lvl="1"/>
            <a:r>
              <a:rPr lang="en-US" dirty="0"/>
              <a:t>Often one or two</a:t>
            </a:r>
          </a:p>
          <a:p>
            <a:endParaRPr lang="en-US" dirty="0"/>
          </a:p>
          <a:p>
            <a:r>
              <a:rPr lang="en-US" dirty="0"/>
              <a:t>Potential tax reduction = USD 75 billion: based on dividend data</a:t>
            </a: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2273339"/>
              </p:ext>
            </p:extLst>
          </p:nvPr>
        </p:nvGraphicFramePr>
        <p:xfrm>
          <a:off x="5400091" y="1857375"/>
          <a:ext cx="3375609" cy="2560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76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96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OptimaI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dirty="0"/>
                        <a:t>WTH div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dirty="0"/>
                        <a:t>CIT home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i="1" dirty="0"/>
                        <a:t>  Source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7.7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2.1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i="1" dirty="0"/>
                        <a:t>  Conduit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0.3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en-US" i="1" dirty="0"/>
                        <a:t>  Residence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4.2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3.4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/>
              <a:t>Centrality</a:t>
            </a:r>
            <a:r>
              <a:rPr lang="nl-NL" sz="2400" dirty="0"/>
              <a:t> ranking in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tax</a:t>
            </a:r>
            <a:r>
              <a:rPr lang="nl-NL" sz="2400" dirty="0"/>
              <a:t> </a:t>
            </a:r>
            <a:r>
              <a:rPr lang="nl-NL" sz="2400" dirty="0" err="1"/>
              <a:t>network</a:t>
            </a:r>
            <a:endParaRPr lang="nl-NL" sz="1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800" y="2276872"/>
            <a:ext cx="4435224" cy="3900728"/>
          </a:xfrm>
        </p:spPr>
        <p:txBody>
          <a:bodyPr/>
          <a:lstStyle/>
          <a:p>
            <a:r>
              <a:rPr lang="nl-NL" dirty="0" err="1"/>
              <a:t>Based</a:t>
            </a:r>
            <a:r>
              <a:rPr lang="nl-NL" dirty="0"/>
              <a:t> on bare </a:t>
            </a:r>
            <a:r>
              <a:rPr lang="nl-NL" dirty="0" err="1"/>
              <a:t>tax</a:t>
            </a:r>
            <a:r>
              <a:rPr lang="nl-NL" dirty="0"/>
              <a:t> parameters</a:t>
            </a:r>
          </a:p>
          <a:p>
            <a:endParaRPr lang="nl-NL" dirty="0"/>
          </a:p>
          <a:p>
            <a:r>
              <a:rPr lang="nl-NL" dirty="0" err="1"/>
              <a:t>Determinants</a:t>
            </a:r>
            <a:r>
              <a:rPr lang="nl-NL" dirty="0"/>
              <a:t> of a high rank: </a:t>
            </a:r>
          </a:p>
          <a:p>
            <a:pPr lvl="1"/>
            <a:r>
              <a:rPr lang="nl-NL" dirty="0"/>
              <a:t>EU </a:t>
            </a:r>
            <a:r>
              <a:rPr lang="nl-NL" dirty="0" err="1"/>
              <a:t>membership</a:t>
            </a:r>
            <a:r>
              <a:rPr lang="nl-NL" dirty="0"/>
              <a:t>,</a:t>
            </a:r>
          </a:p>
          <a:p>
            <a:pPr lvl="1"/>
            <a:r>
              <a:rPr lang="nl-NL" dirty="0" err="1"/>
              <a:t>general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of 0%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,</a:t>
            </a:r>
          </a:p>
          <a:p>
            <a:pPr lvl="1"/>
            <a:r>
              <a:rPr lang="nl-NL" dirty="0" err="1"/>
              <a:t>exemption</a:t>
            </a:r>
            <a:r>
              <a:rPr lang="nl-NL" dirty="0"/>
              <a:t>,</a:t>
            </a:r>
          </a:p>
          <a:p>
            <a:pPr lvl="1"/>
            <a:r>
              <a:rPr lang="nl-NL" dirty="0"/>
              <a:t>large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treaties</a:t>
            </a:r>
            <a:endParaRPr lang="nl-NL" dirty="0"/>
          </a:p>
          <a:p>
            <a:pPr marL="0" indent="0">
              <a:buNone/>
            </a:pPr>
            <a:endParaRPr lang="nl-NL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41371992"/>
              </p:ext>
            </p:extLst>
          </p:nvPr>
        </p:nvGraphicFramePr>
        <p:xfrm>
          <a:off x="3635896" y="2420888"/>
          <a:ext cx="5244244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Parent </a:t>
            </a:r>
            <a:r>
              <a:rPr lang="nl-NL" dirty="0" err="1"/>
              <a:t>subsidiary</a:t>
            </a:r>
            <a:r>
              <a:rPr lang="nl-NL" dirty="0"/>
              <a:t> </a:t>
            </a:r>
            <a:r>
              <a:rPr lang="nl-NL" dirty="0" err="1"/>
              <a:t>directive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Most important </a:t>
            </a:r>
            <a:r>
              <a:rPr lang="nl-NL" dirty="0" err="1"/>
              <a:t>conduit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 are EU </a:t>
            </a:r>
            <a:r>
              <a:rPr lang="nl-NL" dirty="0" err="1"/>
              <a:t>countries</a:t>
            </a:r>
            <a:r>
              <a:rPr lang="nl-NL" dirty="0"/>
              <a:t>! </a:t>
            </a:r>
          </a:p>
          <a:p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customs</a:t>
            </a:r>
            <a:r>
              <a:rPr lang="nl-NL" dirty="0"/>
              <a:t> </a:t>
            </a:r>
            <a:r>
              <a:rPr lang="nl-NL" dirty="0" err="1"/>
              <a:t>union</a:t>
            </a:r>
            <a:r>
              <a:rPr lang="nl-NL" dirty="0"/>
              <a:t>: common </a:t>
            </a:r>
            <a:r>
              <a:rPr lang="nl-NL" dirty="0" err="1"/>
              <a:t>taxes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border</a:t>
            </a:r>
          </a:p>
          <a:p>
            <a:r>
              <a:rPr lang="nl-NL" dirty="0"/>
              <a:t>A </a:t>
            </a:r>
            <a:r>
              <a:rPr lang="nl-NL" dirty="0" err="1"/>
              <a:t>capital</a:t>
            </a:r>
            <a:r>
              <a:rPr lang="nl-NL" dirty="0"/>
              <a:t> market </a:t>
            </a:r>
            <a:r>
              <a:rPr lang="nl-NL" dirty="0" err="1"/>
              <a:t>union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common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taxes</a:t>
            </a:r>
            <a:endParaRPr lang="nl-NL" dirty="0"/>
          </a:p>
          <a:p>
            <a:r>
              <a:rPr lang="nl-NL" dirty="0"/>
              <a:t>A minimum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on </a:t>
            </a:r>
            <a:r>
              <a:rPr lang="nl-NL" dirty="0" err="1"/>
              <a:t>dividends</a:t>
            </a:r>
            <a:r>
              <a:rPr lang="nl-NL" dirty="0"/>
              <a:t> of 5% points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70454839"/>
              </p:ext>
            </p:extLst>
          </p:nvPr>
        </p:nvGraphicFramePr>
        <p:xfrm>
          <a:off x="3419872" y="3212976"/>
          <a:ext cx="5231904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79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Effects</a:t>
            </a:r>
            <a:r>
              <a:rPr lang="nl-NL" dirty="0"/>
              <a:t> on </a:t>
            </a:r>
            <a:r>
              <a:rPr lang="nl-NL" dirty="0" err="1"/>
              <a:t>conduit</a:t>
            </a:r>
            <a:r>
              <a:rPr lang="nl-NL" dirty="0"/>
              <a:t> country ranking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16</a:t>
            </a:fld>
            <a:endParaRPr lang="en-US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878771"/>
              </p:ext>
            </p:extLst>
          </p:nvPr>
        </p:nvGraphicFramePr>
        <p:xfrm>
          <a:off x="467544" y="1772816"/>
          <a:ext cx="7143900" cy="4163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0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0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44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%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Minimum 5% points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%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8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UK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13.4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Australia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9.3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2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Luxembourg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8.4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2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Singapore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8.6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3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Netherlands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7.7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3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Malaysia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7.7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8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Estonia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6.7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4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UK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5.9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Hungary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6.2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5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Mauritius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5.8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6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Singapore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6.1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6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Hong Kong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5.6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88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7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Ireland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5.6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7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Un</a:t>
                      </a:r>
                      <a:r>
                        <a:rPr lang="nl-NL" sz="1800" dirty="0">
                          <a:effectLst/>
                        </a:rPr>
                        <a:t>. </a:t>
                      </a:r>
                      <a:r>
                        <a:rPr lang="nl-NL" sz="1800" dirty="0" err="1">
                          <a:effectLst/>
                        </a:rPr>
                        <a:t>Arab</a:t>
                      </a:r>
                      <a:r>
                        <a:rPr lang="nl-NL" sz="1800" dirty="0">
                          <a:effectLst/>
                        </a:rPr>
                        <a:t>. </a:t>
                      </a:r>
                      <a:r>
                        <a:rPr lang="nl-NL" sz="1800" dirty="0" err="1">
                          <a:effectLst/>
                        </a:rPr>
                        <a:t>Emirates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4.8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8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8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Slovakia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5.3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Brunei Darussalam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4.7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9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Finland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4.7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Luxembourg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4.3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10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Cyprus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4.5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nl-NL" sz="18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Netherlands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4.3</a:t>
                      </a:r>
                      <a:endParaRPr lang="nl-NL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Developed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developing</a:t>
            </a:r>
            <a:r>
              <a:rPr lang="nl-NL" dirty="0"/>
              <a:t> </a:t>
            </a:r>
            <a:r>
              <a:rPr lang="nl-NL" dirty="0" err="1"/>
              <a:t>countries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Level </a:t>
            </a:r>
            <a:r>
              <a:rPr lang="nl-NL" dirty="0" err="1"/>
              <a:t>playing</a:t>
            </a:r>
            <a:r>
              <a:rPr lang="nl-NL" dirty="0"/>
              <a:t> field in </a:t>
            </a:r>
            <a:r>
              <a:rPr lang="nl-NL" dirty="0" err="1"/>
              <a:t>negotiating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treaties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Even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UN model</a:t>
            </a:r>
          </a:p>
          <a:p>
            <a:pPr lvl="1"/>
            <a:r>
              <a:rPr lang="nl-NL" dirty="0"/>
              <a:t>No, </a:t>
            </a:r>
            <a:r>
              <a:rPr lang="nl-NL" dirty="0" err="1"/>
              <a:t>capacity</a:t>
            </a:r>
            <a:r>
              <a:rPr lang="nl-NL" dirty="0"/>
              <a:t> etc.</a:t>
            </a:r>
          </a:p>
          <a:p>
            <a:r>
              <a:rPr lang="nl-NL" dirty="0" err="1"/>
              <a:t>Mainly</a:t>
            </a:r>
            <a:r>
              <a:rPr lang="nl-NL" dirty="0"/>
              <a:t>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taxes</a:t>
            </a:r>
            <a:r>
              <a:rPr lang="nl-NL" dirty="0"/>
              <a:t> are </a:t>
            </a:r>
            <a:r>
              <a:rPr lang="nl-NL" dirty="0" err="1"/>
              <a:t>negotiated</a:t>
            </a:r>
            <a:r>
              <a:rPr lang="nl-NL" dirty="0"/>
              <a:t> and </a:t>
            </a:r>
            <a:r>
              <a:rPr lang="nl-NL" dirty="0" err="1"/>
              <a:t>sometimes</a:t>
            </a:r>
            <a:r>
              <a:rPr lang="nl-NL" dirty="0"/>
              <a:t> </a:t>
            </a:r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generous</a:t>
            </a:r>
            <a:r>
              <a:rPr lang="nl-NL" dirty="0"/>
              <a:t> double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relief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Taxing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of source country are </a:t>
            </a:r>
            <a:r>
              <a:rPr lang="nl-NL" dirty="0" err="1"/>
              <a:t>reduced</a:t>
            </a:r>
            <a:endParaRPr lang="nl-NL" dirty="0"/>
          </a:p>
          <a:p>
            <a:endParaRPr lang="nl-NL" dirty="0"/>
          </a:p>
          <a:p>
            <a:r>
              <a:rPr lang="nl-NL" dirty="0"/>
              <a:t>Are PPT tests </a:t>
            </a:r>
            <a:r>
              <a:rPr lang="nl-NL" dirty="0" err="1"/>
              <a:t>and</a:t>
            </a:r>
            <a:r>
              <a:rPr lang="nl-NL" dirty="0"/>
              <a:t> LOB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effective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treaty</a:t>
            </a:r>
            <a:r>
              <a:rPr lang="nl-NL" dirty="0"/>
              <a:t> shopping?</a:t>
            </a:r>
          </a:p>
          <a:p>
            <a:r>
              <a:rPr lang="nl-NL" dirty="0" err="1"/>
              <a:t>Doubts</a:t>
            </a:r>
            <a:r>
              <a:rPr lang="nl-NL" dirty="0"/>
              <a:t>: even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developing</a:t>
            </a:r>
            <a:r>
              <a:rPr lang="nl-NL" dirty="0"/>
              <a:t> country is </a:t>
            </a:r>
            <a:r>
              <a:rPr lang="nl-NL" dirty="0" err="1"/>
              <a:t>informed</a:t>
            </a:r>
            <a:r>
              <a:rPr lang="nl-NL" dirty="0"/>
              <a:t>, does </a:t>
            </a:r>
            <a:r>
              <a:rPr lang="nl-NL" dirty="0" err="1"/>
              <a:t>it</a:t>
            </a:r>
            <a:r>
              <a:rPr lang="nl-NL" dirty="0"/>
              <a:t> have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 and interest </a:t>
            </a:r>
            <a:r>
              <a:rPr lang="nl-NL" dirty="0" err="1"/>
              <a:t>to</a:t>
            </a:r>
            <a:r>
              <a:rPr lang="nl-NL" dirty="0"/>
              <a:t> act?</a:t>
            </a:r>
          </a:p>
          <a:p>
            <a:r>
              <a:rPr lang="nl-NL" dirty="0"/>
              <a:t>The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tariffs</a:t>
            </a:r>
            <a:r>
              <a:rPr lang="nl-NL" dirty="0"/>
              <a:t> on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taxes</a:t>
            </a:r>
            <a:r>
              <a:rPr lang="nl-NL" dirty="0"/>
              <a:t> are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. </a:t>
            </a:r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incentive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MNE </a:t>
            </a:r>
            <a:r>
              <a:rPr lang="nl-NL" dirty="0" err="1"/>
              <a:t>using</a:t>
            </a:r>
            <a:r>
              <a:rPr lang="nl-NL" dirty="0"/>
              <a:t> a DTT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exists</a:t>
            </a:r>
            <a:endParaRPr lang="nl-NL" dirty="0"/>
          </a:p>
          <a:p>
            <a:r>
              <a:rPr lang="nl-NL" dirty="0" err="1"/>
              <a:t>Better</a:t>
            </a:r>
            <a:r>
              <a:rPr lang="nl-NL" dirty="0"/>
              <a:t> solution: </a:t>
            </a:r>
            <a:r>
              <a:rPr lang="nl-NL" dirty="0" err="1"/>
              <a:t>removing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incentive?</a:t>
            </a:r>
          </a:p>
          <a:p>
            <a:pPr marL="0" indent="0">
              <a:buNone/>
            </a:pPr>
            <a:endParaRPr lang="nl-NL" dirty="0"/>
          </a:p>
          <a:p>
            <a:pPr marL="914400" lvl="2" indent="0">
              <a:buNone/>
            </a:pPr>
            <a:r>
              <a:rPr lang="nl-NL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30600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At </a:t>
            </a:r>
            <a:r>
              <a:rPr lang="nl-NL" dirty="0" err="1"/>
              <a:t>least</a:t>
            </a:r>
            <a:r>
              <a:rPr lang="nl-NL" dirty="0"/>
              <a:t> </a:t>
            </a:r>
            <a:r>
              <a:rPr lang="nl-NL" dirty="0" err="1"/>
              <a:t>until</a:t>
            </a:r>
            <a:r>
              <a:rPr lang="nl-NL" dirty="0"/>
              <a:t> </a:t>
            </a:r>
            <a:r>
              <a:rPr lang="nl-NL" dirty="0" err="1"/>
              <a:t>introduction</a:t>
            </a:r>
            <a:r>
              <a:rPr lang="nl-NL" dirty="0"/>
              <a:t> BEPS </a:t>
            </a:r>
            <a:r>
              <a:rPr lang="nl-NL" dirty="0" err="1"/>
              <a:t>measures</a:t>
            </a:r>
            <a:r>
              <a:rPr lang="nl-NL" dirty="0"/>
              <a:t>,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avoidance</a:t>
            </a:r>
            <a:r>
              <a:rPr lang="nl-NL" dirty="0"/>
              <a:t> is </a:t>
            </a:r>
            <a:r>
              <a:rPr lang="nl-NL" dirty="0" err="1"/>
              <a:t>increasing</a:t>
            </a:r>
            <a:endParaRPr lang="nl-NL" dirty="0"/>
          </a:p>
          <a:p>
            <a:pPr lvl="1"/>
            <a:r>
              <a:rPr lang="nl-NL" dirty="0" err="1"/>
              <a:t>lowers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revenues</a:t>
            </a:r>
            <a:endParaRPr lang="nl-NL" dirty="0"/>
          </a:p>
          <a:p>
            <a:pPr lvl="1"/>
            <a:r>
              <a:rPr lang="nl-NL" dirty="0" err="1"/>
              <a:t>increases</a:t>
            </a:r>
            <a:r>
              <a:rPr lang="nl-NL" dirty="0"/>
              <a:t> net </a:t>
            </a:r>
            <a:r>
              <a:rPr lang="nl-NL" dirty="0" err="1"/>
              <a:t>rate</a:t>
            </a:r>
            <a:r>
              <a:rPr lang="nl-NL" dirty="0"/>
              <a:t> of return on </a:t>
            </a:r>
            <a:r>
              <a:rPr lang="nl-NL" dirty="0" err="1"/>
              <a:t>capital</a:t>
            </a:r>
            <a:endParaRPr lang="nl-NL" dirty="0"/>
          </a:p>
          <a:p>
            <a:pPr lvl="1"/>
            <a:r>
              <a:rPr lang="nl-NL" dirty="0"/>
              <a:t>has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negative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economy</a:t>
            </a:r>
            <a:r>
              <a:rPr lang="nl-NL" dirty="0"/>
              <a:t> and </a:t>
            </a:r>
            <a:r>
              <a:rPr lang="nl-NL" dirty="0" err="1"/>
              <a:t>probably</a:t>
            </a:r>
            <a:r>
              <a:rPr lang="nl-NL" dirty="0"/>
              <a:t> </a:t>
            </a:r>
            <a:r>
              <a:rPr lang="nl-NL" dirty="0" err="1"/>
              <a:t>inequality</a:t>
            </a:r>
            <a:endParaRPr lang="nl-NL" dirty="0"/>
          </a:p>
          <a:p>
            <a:r>
              <a:rPr lang="nl-NL" dirty="0"/>
              <a:t>Anti </a:t>
            </a:r>
            <a:r>
              <a:rPr lang="nl-NL" dirty="0" err="1"/>
              <a:t>avoidance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have </a:t>
            </a:r>
            <a:r>
              <a:rPr lang="nl-NL" dirty="0" err="1"/>
              <a:t>an</a:t>
            </a:r>
            <a:r>
              <a:rPr lang="nl-NL" dirty="0"/>
              <a:t> effect</a:t>
            </a:r>
          </a:p>
          <a:p>
            <a:r>
              <a:rPr lang="nl-NL" dirty="0" err="1"/>
              <a:t>However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global</a:t>
            </a:r>
            <a:r>
              <a:rPr lang="nl-NL" dirty="0"/>
              <a:t>: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coordination</a:t>
            </a:r>
            <a:r>
              <a:rPr lang="nl-NL" dirty="0"/>
              <a:t> is important </a:t>
            </a:r>
          </a:p>
          <a:p>
            <a:endParaRPr lang="nl-NL" dirty="0"/>
          </a:p>
          <a:p>
            <a:r>
              <a:rPr lang="nl-NL" dirty="0" err="1"/>
              <a:t>Effective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 are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achieve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diversity</a:t>
            </a:r>
            <a:r>
              <a:rPr lang="nl-NL" dirty="0"/>
              <a:t> of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systems</a:t>
            </a:r>
          </a:p>
          <a:p>
            <a:endParaRPr lang="nl-NL" dirty="0"/>
          </a:p>
          <a:p>
            <a:r>
              <a:rPr lang="nl-NL" dirty="0"/>
              <a:t>Common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taxes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help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alleviate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  <a:p>
            <a:pPr lvl="1"/>
            <a:r>
              <a:rPr lang="nl-NL" dirty="0"/>
              <a:t>At </a:t>
            </a:r>
            <a:r>
              <a:rPr lang="nl-NL" dirty="0" err="1"/>
              <a:t>odds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former</a:t>
            </a:r>
            <a:r>
              <a:rPr lang="nl-NL" dirty="0"/>
              <a:t> consensus</a:t>
            </a:r>
          </a:p>
        </p:txBody>
      </p:sp>
    </p:spTree>
    <p:extLst>
      <p:ext uri="{BB962C8B-B14F-4D97-AF65-F5344CB8AC3E}">
        <p14:creationId xmlns:p14="http://schemas.microsoft.com/office/powerpoint/2010/main" val="10875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Literature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1600" dirty="0"/>
              <a:t>Lejour, van ‘t Riet, 2018, </a:t>
            </a:r>
            <a:r>
              <a:rPr lang="nl-NL" sz="1600" dirty="0" err="1"/>
              <a:t>Optimal</a:t>
            </a:r>
            <a:r>
              <a:rPr lang="nl-NL" sz="1600" dirty="0"/>
              <a:t> Tax Routing: a Network analysis of FDI </a:t>
            </a:r>
            <a:r>
              <a:rPr lang="nl-NL" sz="1600" dirty="0" err="1"/>
              <a:t>Diversion</a:t>
            </a:r>
            <a:r>
              <a:rPr lang="nl-NL" sz="1600" dirty="0"/>
              <a:t>, </a:t>
            </a:r>
            <a:r>
              <a:rPr lang="nl-NL" sz="1600" i="1" dirty="0"/>
              <a:t>International Tax </a:t>
            </a:r>
            <a:r>
              <a:rPr lang="nl-NL" sz="1600" i="1" dirty="0" err="1"/>
              <a:t>and</a:t>
            </a:r>
            <a:r>
              <a:rPr lang="nl-NL" sz="1600" i="1" dirty="0"/>
              <a:t> Public Finance</a:t>
            </a:r>
          </a:p>
          <a:p>
            <a:r>
              <a:rPr lang="nl-NL" sz="1600" dirty="0"/>
              <a:t>Lejour, van ‘t Riet, 2017,</a:t>
            </a:r>
            <a:r>
              <a:rPr lang="nl-NL" sz="1600" dirty="0">
                <a:hlinkClick r:id="rId2"/>
              </a:rPr>
              <a:t> </a:t>
            </a:r>
            <a:r>
              <a:rPr lang="nl-NL" sz="1600" dirty="0" err="1">
                <a:hlinkClick r:id="rId2"/>
              </a:rPr>
              <a:t>Optimal</a:t>
            </a:r>
            <a:r>
              <a:rPr lang="nl-NL" sz="1600" dirty="0">
                <a:hlinkClick r:id="rId2"/>
              </a:rPr>
              <a:t> Tax Routing</a:t>
            </a:r>
            <a:r>
              <a:rPr lang="nl-NL" sz="1600" dirty="0"/>
              <a:t>, CPB </a:t>
            </a:r>
            <a:r>
              <a:rPr lang="nl-NL" sz="1600" dirty="0" err="1"/>
              <a:t>Discussion</a:t>
            </a:r>
            <a:r>
              <a:rPr lang="nl-NL" sz="1600" dirty="0"/>
              <a:t> Paper 349</a:t>
            </a:r>
          </a:p>
          <a:p>
            <a:endParaRPr lang="nl-NL" sz="1600" dirty="0"/>
          </a:p>
          <a:p>
            <a:r>
              <a:rPr lang="nl-NL" sz="1600" dirty="0"/>
              <a:t>Beer, S., R. de Mooij, L. </a:t>
            </a:r>
            <a:r>
              <a:rPr lang="nl-NL" sz="1600" dirty="0" err="1"/>
              <a:t>Liu</a:t>
            </a:r>
            <a:r>
              <a:rPr lang="nl-NL" sz="1600" dirty="0"/>
              <a:t>, International Corporate Tax </a:t>
            </a:r>
            <a:r>
              <a:rPr lang="nl-NL" sz="1600" dirty="0" err="1"/>
              <a:t>Avoidance</a:t>
            </a:r>
            <a:r>
              <a:rPr lang="nl-NL" sz="1600" dirty="0"/>
              <a:t>: a Review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Channels</a:t>
            </a:r>
            <a:r>
              <a:rPr lang="nl-NL" sz="1600" dirty="0"/>
              <a:t>, Magnitudes, </a:t>
            </a:r>
            <a:r>
              <a:rPr lang="nl-NL" sz="1600" dirty="0" err="1"/>
              <a:t>and</a:t>
            </a:r>
            <a:r>
              <a:rPr lang="nl-NL" sz="1600" dirty="0"/>
              <a:t> Blind Spots, IMF </a:t>
            </a:r>
            <a:r>
              <a:rPr lang="nl-NL" sz="1600" dirty="0" err="1"/>
              <a:t>Working</a:t>
            </a:r>
            <a:r>
              <a:rPr lang="nl-NL" sz="1600" dirty="0"/>
              <a:t> Paper WP/18/168. (</a:t>
            </a:r>
            <a:r>
              <a:rPr lang="nl-NL" sz="1600" dirty="0">
                <a:hlinkClick r:id="rId3"/>
              </a:rPr>
              <a:t>link</a:t>
            </a:r>
            <a:r>
              <a:rPr lang="nl-NL" sz="1600" dirty="0"/>
              <a:t>)</a:t>
            </a:r>
          </a:p>
          <a:p>
            <a:r>
              <a:rPr lang="en-US" sz="1600" dirty="0"/>
              <a:t>Dharmapala, D. 2014. What Do We Know about Base Erosion and Profit Shifting? A Review of the Empirical Literature. Fiscal Studies, 35: 421–448</a:t>
            </a:r>
            <a:endParaRPr lang="nl-NL" sz="1600" dirty="0"/>
          </a:p>
          <a:p>
            <a:r>
              <a:rPr lang="nl-NL" sz="1600" dirty="0"/>
              <a:t>Heckmeyer, Jost </a:t>
            </a:r>
            <a:r>
              <a:rPr lang="nl-NL" sz="1600" dirty="0" err="1"/>
              <a:t>and</a:t>
            </a:r>
            <a:r>
              <a:rPr lang="nl-NL" sz="1600" dirty="0"/>
              <a:t> Michael Overesch. 2017. Multinationals’ Profit Response </a:t>
            </a:r>
            <a:r>
              <a:rPr lang="nl-NL" sz="1600" dirty="0" err="1"/>
              <a:t>to</a:t>
            </a:r>
            <a:r>
              <a:rPr lang="nl-NL" sz="1600" dirty="0"/>
              <a:t> Tax </a:t>
            </a:r>
            <a:r>
              <a:rPr lang="nl-NL" sz="1600" dirty="0" err="1"/>
              <a:t>Differentials</a:t>
            </a:r>
            <a:r>
              <a:rPr lang="nl-NL" sz="1600" dirty="0"/>
              <a:t>: Effect </a:t>
            </a:r>
            <a:r>
              <a:rPr lang="nl-NL" sz="1600" dirty="0" err="1"/>
              <a:t>Size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Shifting</a:t>
            </a:r>
            <a:r>
              <a:rPr lang="nl-NL" sz="1600" dirty="0"/>
              <a:t> </a:t>
            </a:r>
            <a:r>
              <a:rPr lang="nl-NL" sz="1600" dirty="0" err="1"/>
              <a:t>Channels</a:t>
            </a:r>
            <a:r>
              <a:rPr lang="nl-NL" sz="1600" dirty="0"/>
              <a:t>, Canadian Journal of </a:t>
            </a:r>
            <a:r>
              <a:rPr lang="nl-NL" sz="1600" dirty="0" err="1"/>
              <a:t>Economics</a:t>
            </a:r>
            <a:r>
              <a:rPr lang="nl-NL" sz="1600" dirty="0"/>
              <a:t>.</a:t>
            </a:r>
          </a:p>
          <a:p>
            <a:r>
              <a:rPr lang="nl-NL" sz="1600" dirty="0"/>
              <a:t>Hines, J. 2014. How </a:t>
            </a:r>
            <a:r>
              <a:rPr lang="nl-NL" sz="1600" dirty="0" err="1"/>
              <a:t>Serious</a:t>
            </a:r>
            <a:r>
              <a:rPr lang="nl-NL" sz="1600" dirty="0"/>
              <a:t> a </a:t>
            </a:r>
            <a:r>
              <a:rPr lang="nl-NL" sz="1600" dirty="0" err="1"/>
              <a:t>Problem</a:t>
            </a:r>
            <a:r>
              <a:rPr lang="nl-NL" sz="1600" dirty="0"/>
              <a:t> is Base </a:t>
            </a:r>
            <a:r>
              <a:rPr lang="nl-NL" sz="1600" dirty="0" err="1"/>
              <a:t>Erosion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Profit </a:t>
            </a:r>
            <a:r>
              <a:rPr lang="nl-NL" sz="1600" dirty="0" err="1"/>
              <a:t>Shifting</a:t>
            </a:r>
            <a:r>
              <a:rPr lang="nl-NL" sz="1600" dirty="0"/>
              <a:t>? Canadian Tax Journal 62(2), p. 443-53.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i="1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343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Channels of tax avoidance</a:t>
            </a:r>
          </a:p>
          <a:p>
            <a:r>
              <a:rPr lang="en-US" dirty="0"/>
              <a:t>Treaty shopping</a:t>
            </a:r>
          </a:p>
          <a:p>
            <a:r>
              <a:rPr lang="en-US" dirty="0"/>
              <a:t>Policy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Most </a:t>
            </a:r>
            <a:r>
              <a:rPr lang="nl-NL" dirty="0" err="1"/>
              <a:t>countries</a:t>
            </a:r>
            <a:r>
              <a:rPr lang="nl-NL" dirty="0"/>
              <a:t> combine CIT </a:t>
            </a:r>
            <a:r>
              <a:rPr lang="nl-NL" dirty="0" err="1"/>
              <a:t>and</a:t>
            </a:r>
            <a:r>
              <a:rPr lang="nl-NL" dirty="0"/>
              <a:t> PIT </a:t>
            </a:r>
            <a:r>
              <a:rPr lang="nl-NL" dirty="0" err="1"/>
              <a:t>and</a:t>
            </a:r>
            <a:r>
              <a:rPr lang="nl-NL" dirty="0"/>
              <a:t> have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taxing</a:t>
            </a:r>
            <a:r>
              <a:rPr lang="nl-NL" dirty="0"/>
              <a:t> dividend </a:t>
            </a:r>
            <a:r>
              <a:rPr lang="nl-NL" dirty="0" err="1"/>
              <a:t>income</a:t>
            </a:r>
            <a:r>
              <a:rPr lang="nl-NL" dirty="0"/>
              <a:t> in PIT/CIT (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shareholder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Cnossen (2018) </a:t>
            </a:r>
            <a:r>
              <a:rPr lang="nl-NL" dirty="0" err="1"/>
              <a:t>itax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firms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taxed</a:t>
            </a:r>
            <a:r>
              <a:rPr lang="nl-NL" dirty="0"/>
              <a:t> at </a:t>
            </a:r>
            <a:r>
              <a:rPr lang="nl-NL" dirty="0" err="1"/>
              <a:t>all</a:t>
            </a:r>
            <a:r>
              <a:rPr lang="nl-NL" dirty="0"/>
              <a:t>, or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shareholders</a:t>
            </a:r>
            <a:r>
              <a:rPr lang="nl-NL" dirty="0"/>
              <a:t>?</a:t>
            </a:r>
          </a:p>
          <a:p>
            <a:pPr lvl="1"/>
            <a:r>
              <a:rPr lang="nl-NL" dirty="0" err="1"/>
              <a:t>Perspective</a:t>
            </a:r>
            <a:r>
              <a:rPr lang="nl-NL" dirty="0"/>
              <a:t>: yes as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/ </a:t>
            </a:r>
            <a:r>
              <a:rPr lang="nl-NL" dirty="0" err="1"/>
              <a:t>advanced</a:t>
            </a:r>
            <a:r>
              <a:rPr lang="nl-NL" dirty="0"/>
              <a:t> </a:t>
            </a:r>
            <a:r>
              <a:rPr lang="nl-NL" dirty="0" err="1"/>
              <a:t>levy</a:t>
            </a:r>
            <a:endParaRPr lang="nl-NL" dirty="0"/>
          </a:p>
          <a:p>
            <a:pPr lvl="2"/>
            <a:r>
              <a:rPr lang="nl-NL" dirty="0"/>
              <a:t>May </a:t>
            </a:r>
            <a:r>
              <a:rPr lang="nl-NL" dirty="0" err="1"/>
              <a:t>be</a:t>
            </a:r>
            <a:r>
              <a:rPr lang="nl-NL" dirty="0"/>
              <a:t> in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shareholders</a:t>
            </a:r>
            <a:r>
              <a:rPr lang="nl-NL" dirty="0"/>
              <a:t> are </a:t>
            </a:r>
            <a:r>
              <a:rPr lang="nl-NL" dirty="0" err="1"/>
              <a:t>taxed</a:t>
            </a:r>
            <a:r>
              <a:rPr lang="nl-NL" dirty="0"/>
              <a:t> (blockchain)</a:t>
            </a:r>
          </a:p>
          <a:p>
            <a:pPr lvl="1"/>
            <a:endParaRPr lang="nl-NL" dirty="0"/>
          </a:p>
          <a:p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capital</a:t>
            </a:r>
            <a:r>
              <a:rPr lang="nl-NL" dirty="0"/>
              <a:t> </a:t>
            </a:r>
            <a:r>
              <a:rPr lang="nl-NL" dirty="0" err="1"/>
              <a:t>income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taxed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Yes, </a:t>
            </a:r>
            <a:r>
              <a:rPr lang="nl-NL" dirty="0" err="1"/>
              <a:t>there</a:t>
            </a:r>
            <a:r>
              <a:rPr lang="nl-NL" dirty="0"/>
              <a:t> are efficiency and </a:t>
            </a:r>
            <a:r>
              <a:rPr lang="nl-NL" dirty="0" err="1"/>
              <a:t>equality</a:t>
            </a:r>
            <a:r>
              <a:rPr lang="nl-NL" dirty="0"/>
              <a:t> </a:t>
            </a:r>
            <a:r>
              <a:rPr lang="nl-NL" dirty="0" err="1"/>
              <a:t>arguments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view 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/>
              <a:t>Conclusion</a:t>
            </a:r>
            <a:r>
              <a:rPr lang="nl-NL" dirty="0"/>
              <a:t>: CIT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studied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withholding</a:t>
            </a:r>
            <a:r>
              <a:rPr lang="nl-NL" dirty="0"/>
              <a:t> </a:t>
            </a:r>
            <a:r>
              <a:rPr lang="nl-NL" dirty="0" err="1"/>
              <a:t>taxes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30019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8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architecture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National tax policies and separate accounting</a:t>
            </a:r>
          </a:p>
          <a:p>
            <a:r>
              <a:rPr lang="en-US" dirty="0"/>
              <a:t>Taxing rights are based on the source of income and residence of the tax payer</a:t>
            </a:r>
          </a:p>
          <a:p>
            <a:r>
              <a:rPr lang="en-US" dirty="0"/>
              <a:t>Source is related to physical presence, production </a:t>
            </a:r>
          </a:p>
          <a:p>
            <a:r>
              <a:rPr lang="en-US" dirty="0"/>
              <a:t>Residence is the place of primary location of receiving income</a:t>
            </a:r>
          </a:p>
          <a:p>
            <a:endParaRPr lang="en-US" dirty="0"/>
          </a:p>
          <a:p>
            <a:r>
              <a:rPr lang="en-US" dirty="0"/>
              <a:t>Distinction becomes blurred (digitalization, globalization)!</a:t>
            </a:r>
          </a:p>
          <a:p>
            <a:endParaRPr lang="en-US" dirty="0"/>
          </a:p>
          <a:p>
            <a:r>
              <a:rPr lang="en-US" u="sng" dirty="0"/>
              <a:t>Consensus (former)</a:t>
            </a:r>
            <a:r>
              <a:rPr lang="en-US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Source countries tax active business income of foreign PEs.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Residence countries tax passive income (interest, royalties)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22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1"/>
            <a:ext cx="4213152" cy="2946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Double </a:t>
            </a:r>
            <a:r>
              <a:rPr lang="nl-NL" dirty="0" err="1"/>
              <a:t>taxation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800" y="1857600"/>
            <a:ext cx="4795263" cy="2363488"/>
          </a:xfrm>
        </p:spPr>
        <p:txBody>
          <a:bodyPr/>
          <a:lstStyle/>
          <a:p>
            <a:r>
              <a:rPr lang="en-US" dirty="0"/>
              <a:t>Territorial and worldwide system</a:t>
            </a:r>
          </a:p>
          <a:p>
            <a:r>
              <a:rPr lang="en-US" dirty="0"/>
              <a:t>Residence countries are granting tax credits</a:t>
            </a:r>
          </a:p>
          <a:p>
            <a:r>
              <a:rPr lang="en-US" dirty="0"/>
              <a:t>No clear distinction: tax deferral, tax credits, and CFC rules complicate the system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3732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71149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Withholding taxes on outgoing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Residence countries give relief, but is imperfect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tax treaties reduce these withholding tax rates</a:t>
            </a:r>
          </a:p>
        </p:txBody>
      </p:sp>
    </p:spTree>
    <p:extLst>
      <p:ext uri="{BB962C8B-B14F-4D97-AF65-F5344CB8AC3E}">
        <p14:creationId xmlns:p14="http://schemas.microsoft.com/office/powerpoint/2010/main" val="246217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Channels</a:t>
            </a:r>
            <a:r>
              <a:rPr lang="nl-NL" dirty="0"/>
              <a:t> of base </a:t>
            </a:r>
            <a:r>
              <a:rPr lang="nl-NL" dirty="0" err="1"/>
              <a:t>erosion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profit</a:t>
            </a:r>
            <a:r>
              <a:rPr lang="nl-NL" dirty="0"/>
              <a:t> </a:t>
            </a:r>
            <a:r>
              <a:rPr lang="nl-NL" dirty="0" err="1"/>
              <a:t>shifting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Transfer (mis)pricing:</a:t>
            </a:r>
          </a:p>
          <a:p>
            <a:pPr lvl="1"/>
            <a:r>
              <a:rPr lang="nl-NL" dirty="0"/>
              <a:t>Semi-</a:t>
            </a:r>
            <a:r>
              <a:rPr lang="nl-NL" dirty="0" err="1"/>
              <a:t>elasticity</a:t>
            </a:r>
            <a:r>
              <a:rPr lang="nl-NL" dirty="0"/>
              <a:t> </a:t>
            </a:r>
            <a:r>
              <a:rPr lang="nl-NL" dirty="0" err="1"/>
              <a:t>varies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0.5 </a:t>
            </a:r>
            <a:r>
              <a:rPr lang="nl-NL" dirty="0" err="1"/>
              <a:t>to</a:t>
            </a:r>
            <a:r>
              <a:rPr lang="nl-NL" dirty="0"/>
              <a:t> 6</a:t>
            </a:r>
          </a:p>
          <a:p>
            <a:r>
              <a:rPr lang="nl-NL" dirty="0"/>
              <a:t>Strategic </a:t>
            </a:r>
            <a:r>
              <a:rPr lang="nl-NL" dirty="0" err="1"/>
              <a:t>location</a:t>
            </a:r>
            <a:r>
              <a:rPr lang="nl-NL" dirty="0"/>
              <a:t> of R&amp;D:</a:t>
            </a:r>
          </a:p>
          <a:p>
            <a:pPr lvl="1"/>
            <a:r>
              <a:rPr lang="nl-NL" dirty="0"/>
              <a:t>Semi-</a:t>
            </a:r>
            <a:r>
              <a:rPr lang="nl-NL" dirty="0" err="1"/>
              <a:t>elasticity</a:t>
            </a:r>
            <a:r>
              <a:rPr lang="nl-NL" dirty="0"/>
              <a:t> </a:t>
            </a:r>
            <a:r>
              <a:rPr lang="nl-NL" dirty="0" err="1"/>
              <a:t>varies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0.5 </a:t>
            </a:r>
            <a:r>
              <a:rPr lang="nl-NL" dirty="0" err="1"/>
              <a:t>to</a:t>
            </a:r>
            <a:r>
              <a:rPr lang="nl-NL" dirty="0"/>
              <a:t> 3.9</a:t>
            </a:r>
          </a:p>
          <a:p>
            <a:r>
              <a:rPr lang="nl-NL" dirty="0"/>
              <a:t>International </a:t>
            </a:r>
            <a:r>
              <a:rPr lang="nl-NL" dirty="0" err="1"/>
              <a:t>debt</a:t>
            </a:r>
            <a:r>
              <a:rPr lang="nl-NL" dirty="0"/>
              <a:t> </a:t>
            </a:r>
            <a:r>
              <a:rPr lang="nl-NL" dirty="0" err="1"/>
              <a:t>shifting</a:t>
            </a:r>
            <a:endParaRPr lang="nl-NL" dirty="0"/>
          </a:p>
          <a:p>
            <a:pPr lvl="1"/>
            <a:r>
              <a:rPr lang="nl-NL" dirty="0"/>
              <a:t>Meta analysis: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elasticity</a:t>
            </a:r>
            <a:r>
              <a:rPr lang="nl-NL" dirty="0"/>
              <a:t> is 0.5</a:t>
            </a:r>
          </a:p>
          <a:p>
            <a:r>
              <a:rPr lang="nl-NL" dirty="0" err="1"/>
              <a:t>Treaty</a:t>
            </a:r>
            <a:r>
              <a:rPr lang="nl-NL" dirty="0"/>
              <a:t> shopping</a:t>
            </a:r>
          </a:p>
          <a:p>
            <a:pPr lvl="1"/>
            <a:r>
              <a:rPr lang="nl-NL" dirty="0"/>
              <a:t>Later on</a:t>
            </a:r>
          </a:p>
          <a:p>
            <a:endParaRPr lang="nl-NL" dirty="0"/>
          </a:p>
          <a:p>
            <a:r>
              <a:rPr lang="nl-NL" dirty="0"/>
              <a:t>Tax </a:t>
            </a:r>
            <a:r>
              <a:rPr lang="nl-NL" dirty="0" err="1"/>
              <a:t>deferal</a:t>
            </a:r>
            <a:r>
              <a:rPr lang="nl-NL" dirty="0"/>
              <a:t>, corporate </a:t>
            </a:r>
            <a:r>
              <a:rPr lang="nl-NL" dirty="0" err="1"/>
              <a:t>inversion</a:t>
            </a:r>
            <a:r>
              <a:rPr lang="nl-NL" dirty="0"/>
              <a:t>, risk transfer, </a:t>
            </a:r>
            <a:r>
              <a:rPr lang="nl-NL" dirty="0" err="1"/>
              <a:t>avoiding</a:t>
            </a:r>
            <a:r>
              <a:rPr lang="nl-NL" dirty="0"/>
              <a:t> PE status, </a:t>
            </a:r>
            <a:r>
              <a:rPr lang="nl-NL" dirty="0" err="1"/>
              <a:t>hybrid</a:t>
            </a:r>
            <a:r>
              <a:rPr lang="nl-NL" dirty="0"/>
              <a:t> </a:t>
            </a:r>
            <a:r>
              <a:rPr lang="nl-NL" dirty="0" err="1"/>
              <a:t>entities</a:t>
            </a:r>
            <a:r>
              <a:rPr lang="nl-NL" dirty="0"/>
              <a:t>,</a:t>
            </a:r>
          </a:p>
          <a:p>
            <a:pPr lvl="1"/>
            <a:r>
              <a:rPr lang="nl-NL" dirty="0" err="1"/>
              <a:t>Hardly</a:t>
            </a:r>
            <a:r>
              <a:rPr lang="nl-NL" dirty="0"/>
              <a:t> </a:t>
            </a:r>
            <a:r>
              <a:rPr lang="nl-NL" dirty="0" err="1"/>
              <a:t>empirical</a:t>
            </a:r>
            <a:r>
              <a:rPr lang="nl-NL" dirty="0"/>
              <a:t> studies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lack</a:t>
            </a:r>
            <a:r>
              <a:rPr lang="nl-NL" dirty="0"/>
              <a:t> of data</a:t>
            </a:r>
          </a:p>
          <a:p>
            <a:pPr lvl="2"/>
            <a:r>
              <a:rPr lang="nl-NL" dirty="0"/>
              <a:t>But these </a:t>
            </a:r>
            <a:r>
              <a:rPr lang="nl-NL" dirty="0" err="1"/>
              <a:t>channels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important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98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Anti-</a:t>
            </a:r>
            <a:r>
              <a:rPr lang="nl-NL" sz="2400" dirty="0" err="1"/>
              <a:t>avoidance</a:t>
            </a:r>
            <a:r>
              <a:rPr lang="nl-NL" sz="2400" dirty="0"/>
              <a:t> </a:t>
            </a:r>
            <a:r>
              <a:rPr lang="nl-NL" sz="2400" dirty="0" err="1"/>
              <a:t>regulation</a:t>
            </a:r>
            <a:r>
              <a:rPr lang="nl-NL" sz="2400" dirty="0"/>
              <a:t> </a:t>
            </a:r>
            <a:r>
              <a:rPr lang="nl-NL" sz="2400" dirty="0" err="1"/>
              <a:t>effective</a:t>
            </a:r>
            <a:r>
              <a:rPr lang="nl-NL" sz="2400" dirty="0"/>
              <a:t>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Transfer pricing regulation: tightening transfer pricing rules</a:t>
            </a:r>
          </a:p>
          <a:p>
            <a:pPr lvl="1"/>
            <a:r>
              <a:rPr lang="en-US" dirty="0"/>
              <a:t>reduces tax sensitivity and prices</a:t>
            </a:r>
          </a:p>
          <a:p>
            <a:endParaRPr lang="en-US" dirty="0"/>
          </a:p>
          <a:p>
            <a:r>
              <a:rPr lang="en-US" dirty="0"/>
              <a:t>Thin capitalization rules: limit interest deductibility to a certain threshold (of equity or EBITDA)</a:t>
            </a:r>
          </a:p>
          <a:p>
            <a:pPr lvl="1"/>
            <a:r>
              <a:rPr lang="en-US" dirty="0"/>
              <a:t>proof that these rules are effective using US and German data </a:t>
            </a:r>
          </a:p>
          <a:p>
            <a:endParaRPr lang="en-US" dirty="0"/>
          </a:p>
          <a:p>
            <a:r>
              <a:rPr lang="en-US" dirty="0"/>
              <a:t>CFC rules: profits of foreign holdings are taxed, if holdings are located in low-tax country</a:t>
            </a:r>
          </a:p>
          <a:p>
            <a:pPr lvl="1"/>
            <a:r>
              <a:rPr lang="en-US" dirty="0"/>
              <a:t>much lower profits reported if CFC rule is binding</a:t>
            </a:r>
          </a:p>
          <a:p>
            <a:endParaRPr lang="en-US" dirty="0"/>
          </a:p>
          <a:p>
            <a:r>
              <a:rPr lang="en-US" dirty="0"/>
              <a:t>Recent work on country by country reporting (banking)</a:t>
            </a:r>
          </a:p>
          <a:p>
            <a:pPr lvl="1"/>
            <a:r>
              <a:rPr lang="en-US" dirty="0"/>
              <a:t>less profits reported in low tax countries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34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of BEPS </a:t>
            </a:r>
            <a:r>
              <a:rPr lang="nl-NL" dirty="0" err="1"/>
              <a:t>and</a:t>
            </a:r>
            <a:r>
              <a:rPr lang="nl-NL" dirty="0"/>
              <a:t> anti-BEPS </a:t>
            </a:r>
            <a:r>
              <a:rPr lang="nl-NL" dirty="0" err="1"/>
              <a:t>policies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empirical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theoretical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havens </a:t>
            </a:r>
            <a:r>
              <a:rPr lang="nl-NL" dirty="0" err="1"/>
              <a:t>promote</a:t>
            </a:r>
            <a:r>
              <a:rPr lang="nl-NL" dirty="0"/>
              <a:t> investment!</a:t>
            </a:r>
          </a:p>
          <a:p>
            <a:pPr lvl="1"/>
            <a:r>
              <a:rPr lang="nl-NL" dirty="0"/>
              <a:t>Make sense: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distortions</a:t>
            </a:r>
            <a:r>
              <a:rPr lang="nl-NL" dirty="0"/>
              <a:t> on </a:t>
            </a:r>
            <a:r>
              <a:rPr lang="nl-NL" dirty="0" err="1"/>
              <a:t>capital</a:t>
            </a:r>
            <a:r>
              <a:rPr lang="nl-NL" dirty="0"/>
              <a:t>,</a:t>
            </a:r>
          </a:p>
          <a:p>
            <a:pPr lvl="2"/>
            <a:r>
              <a:rPr lang="nl-NL" dirty="0"/>
              <a:t>but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these on </a:t>
            </a:r>
            <a:r>
              <a:rPr lang="nl-NL" dirty="0" err="1"/>
              <a:t>labour</a:t>
            </a:r>
            <a:r>
              <a:rPr lang="nl-NL" dirty="0"/>
              <a:t>! </a:t>
            </a:r>
          </a:p>
          <a:p>
            <a:endParaRPr lang="nl-NL" dirty="0"/>
          </a:p>
          <a:p>
            <a:r>
              <a:rPr lang="nl-NL" dirty="0" err="1"/>
              <a:t>Current</a:t>
            </a:r>
            <a:r>
              <a:rPr lang="nl-NL" dirty="0"/>
              <a:t> systems </a:t>
            </a:r>
            <a:r>
              <a:rPr lang="nl-NL" dirty="0" err="1"/>
              <a:t>hardly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profits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digitals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Quite</a:t>
            </a:r>
            <a:r>
              <a:rPr lang="nl-NL" dirty="0"/>
              <a:t>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monopoly </a:t>
            </a:r>
            <a:r>
              <a:rPr lang="nl-NL" dirty="0" err="1"/>
              <a:t>rents</a:t>
            </a:r>
            <a:r>
              <a:rPr lang="nl-NL" dirty="0"/>
              <a:t>; </a:t>
            </a:r>
            <a:r>
              <a:rPr lang="nl-NL" dirty="0" err="1"/>
              <a:t>which</a:t>
            </a:r>
            <a:r>
              <a:rPr lang="nl-NL" dirty="0"/>
              <a:t> are </a:t>
            </a:r>
            <a:r>
              <a:rPr lang="nl-NL" dirty="0" err="1"/>
              <a:t>hardly</a:t>
            </a:r>
            <a:r>
              <a:rPr lang="nl-NL" dirty="0"/>
              <a:t> </a:t>
            </a:r>
            <a:r>
              <a:rPr lang="nl-NL" dirty="0" err="1"/>
              <a:t>taxed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Recent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BEPS </a:t>
            </a:r>
            <a:r>
              <a:rPr lang="nl-NL" dirty="0" err="1"/>
              <a:t>affects</a:t>
            </a:r>
            <a:r>
              <a:rPr lang="nl-NL" dirty="0"/>
              <a:t> product market </a:t>
            </a:r>
            <a:r>
              <a:rPr lang="nl-NL" dirty="0" err="1"/>
              <a:t>competition</a:t>
            </a:r>
            <a:r>
              <a:rPr lang="nl-NL" dirty="0"/>
              <a:t>:	</a:t>
            </a:r>
          </a:p>
          <a:p>
            <a:pPr lvl="1"/>
            <a:r>
              <a:rPr lang="nl-NL" dirty="0"/>
              <a:t>Anti </a:t>
            </a:r>
            <a:r>
              <a:rPr lang="nl-NL" dirty="0" err="1"/>
              <a:t>shifting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market share of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competitors</a:t>
            </a:r>
            <a:endParaRPr lang="nl-NL" dirty="0"/>
          </a:p>
          <a:p>
            <a:pPr lvl="2"/>
            <a:r>
              <a:rPr lang="nl-NL" dirty="0" err="1"/>
              <a:t>Seems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level </a:t>
            </a:r>
            <a:r>
              <a:rPr lang="nl-NL" dirty="0" err="1"/>
              <a:t>playing</a:t>
            </a:r>
            <a:r>
              <a:rPr lang="nl-NL" dirty="0"/>
              <a:t> field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21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Distributive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of BEPS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19 December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Fairness of the 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93C2-60DB-4EE6-805A-512D722B6B7D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CIT </a:t>
            </a:r>
            <a:r>
              <a:rPr lang="nl-NL" dirty="0" err="1"/>
              <a:t>revenues</a:t>
            </a:r>
            <a:r>
              <a:rPr lang="nl-NL" dirty="0"/>
              <a:t> are a small part of </a:t>
            </a:r>
            <a:r>
              <a:rPr lang="nl-NL" dirty="0" err="1"/>
              <a:t>total</a:t>
            </a:r>
            <a:r>
              <a:rPr lang="nl-NL" dirty="0"/>
              <a:t> </a:t>
            </a:r>
            <a:r>
              <a:rPr lang="nl-NL" dirty="0" err="1"/>
              <a:t>revenues</a:t>
            </a:r>
            <a:r>
              <a:rPr lang="nl-NL" dirty="0"/>
              <a:t>, but </a:t>
            </a:r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revenues</a:t>
            </a:r>
            <a:r>
              <a:rPr lang="nl-NL" dirty="0"/>
              <a:t> 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 net returns on </a:t>
            </a:r>
            <a:r>
              <a:rPr lang="nl-NL" dirty="0" err="1"/>
              <a:t>capital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contribute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wealth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income</a:t>
            </a:r>
            <a:r>
              <a:rPr lang="nl-NL" dirty="0"/>
              <a:t> </a:t>
            </a:r>
            <a:r>
              <a:rPr lang="nl-NL" dirty="0" err="1"/>
              <a:t>inequality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In </a:t>
            </a:r>
            <a:r>
              <a:rPr lang="nl-NL" dirty="0" err="1"/>
              <a:t>particular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high end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wealth</a:t>
            </a:r>
            <a:r>
              <a:rPr lang="nl-NL" dirty="0"/>
              <a:t> and </a:t>
            </a:r>
            <a:r>
              <a:rPr lang="nl-NL" dirty="0" err="1"/>
              <a:t>income</a:t>
            </a:r>
            <a:r>
              <a:rPr lang="nl-NL" dirty="0"/>
              <a:t> </a:t>
            </a:r>
            <a:r>
              <a:rPr lang="nl-NL" dirty="0" err="1"/>
              <a:t>distribution</a:t>
            </a:r>
            <a:endParaRPr lang="nl-NL" dirty="0"/>
          </a:p>
          <a:p>
            <a:pPr lvl="1"/>
            <a:r>
              <a:rPr lang="nl-NL" dirty="0"/>
              <a:t>Tax </a:t>
            </a:r>
            <a:r>
              <a:rPr lang="nl-NL" dirty="0" err="1"/>
              <a:t>avoidance</a:t>
            </a:r>
            <a:r>
              <a:rPr lang="nl-NL" dirty="0"/>
              <a:t> </a:t>
            </a:r>
            <a:r>
              <a:rPr lang="nl-NL" dirty="0" err="1"/>
              <a:t>adds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perspective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capital</a:t>
            </a:r>
            <a:r>
              <a:rPr lang="nl-NL" dirty="0"/>
              <a:t> is </a:t>
            </a:r>
            <a:r>
              <a:rPr lang="nl-NL" dirty="0" err="1"/>
              <a:t>hardly</a:t>
            </a:r>
            <a:r>
              <a:rPr lang="nl-NL" dirty="0"/>
              <a:t> </a:t>
            </a:r>
            <a:r>
              <a:rPr lang="nl-NL" dirty="0" err="1"/>
              <a:t>taxed</a:t>
            </a:r>
            <a:endParaRPr lang="nl-NL" dirty="0"/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general</a:t>
            </a:r>
            <a:r>
              <a:rPr lang="nl-NL" dirty="0"/>
              <a:t>, we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and </a:t>
            </a:r>
            <a:r>
              <a:rPr lang="nl-NL" dirty="0" err="1"/>
              <a:t>distributive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of BEPS, </a:t>
            </a:r>
            <a:r>
              <a:rPr lang="nl-NL" dirty="0" err="1"/>
              <a:t>except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budgettary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Host </a:t>
            </a:r>
            <a:r>
              <a:rPr lang="nl-NL" dirty="0" err="1"/>
              <a:t>countries</a:t>
            </a:r>
            <a:r>
              <a:rPr lang="nl-NL" dirty="0"/>
              <a:t> </a:t>
            </a:r>
            <a:r>
              <a:rPr lang="nl-NL" dirty="0" err="1"/>
              <a:t>loose</a:t>
            </a:r>
            <a:r>
              <a:rPr lang="nl-NL" dirty="0"/>
              <a:t> </a:t>
            </a:r>
            <a:r>
              <a:rPr lang="nl-NL" dirty="0" err="1"/>
              <a:t>taxing</a:t>
            </a:r>
            <a:r>
              <a:rPr lang="nl-NL" dirty="0"/>
              <a:t> </a:t>
            </a:r>
            <a:r>
              <a:rPr lang="nl-NL" dirty="0" err="1"/>
              <a:t>rights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developing</a:t>
            </a:r>
            <a:r>
              <a:rPr lang="nl-NL" dirty="0"/>
              <a:t> </a:t>
            </a:r>
            <a:r>
              <a:rPr lang="nl-NL" dirty="0" err="1"/>
              <a:t>countries</a:t>
            </a:r>
            <a:endParaRPr lang="nl-NL" dirty="0"/>
          </a:p>
          <a:p>
            <a:pPr lvl="1"/>
            <a:r>
              <a:rPr lang="nl-NL" dirty="0"/>
              <a:t>High CIT </a:t>
            </a:r>
            <a:r>
              <a:rPr lang="nl-NL" dirty="0" err="1"/>
              <a:t>tariff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 </a:t>
            </a:r>
            <a:r>
              <a:rPr lang="nl-NL" dirty="0" err="1"/>
              <a:t>loose</a:t>
            </a:r>
            <a:r>
              <a:rPr lang="nl-NL" dirty="0"/>
              <a:t> </a:t>
            </a:r>
            <a:r>
              <a:rPr lang="nl-NL" dirty="0" err="1"/>
              <a:t>revenues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74538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9006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rijksoverheid oranj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rijksoverheid donkerg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6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rijksoverheid g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9E1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rijksoverheid roz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92C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rijksoverheid paar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2145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rijksoverheid donkerbru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7332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ijksoverheid bru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4710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jksoverheid hemelblau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BC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jksoverheid lichtblau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FCAE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jksoverheid donker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593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jksoverheid mos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7C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ijksoverheid 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870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ijksoverheid mintgro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D2B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ijksoverheid robijnroo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A00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ijksoverheid roo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52B1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EN</Template>
  <TotalTime>0</TotalTime>
  <Words>1419</Words>
  <Application>Microsoft Office PowerPoint</Application>
  <PresentationFormat>On-screen Show (4:3)</PresentationFormat>
  <Paragraphs>312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Presentatie EN</vt:lpstr>
      <vt:lpstr>rijksoverheid hemelblauw</vt:lpstr>
      <vt:lpstr>rijksoverheid lichtblauw</vt:lpstr>
      <vt:lpstr>rijksoverheid donkergroen</vt:lpstr>
      <vt:lpstr>rijksoverheid mosgroen</vt:lpstr>
      <vt:lpstr>rijksoverheid groen</vt:lpstr>
      <vt:lpstr>rijksoverheid mintgroen</vt:lpstr>
      <vt:lpstr>rijksoverheid robijnrood</vt:lpstr>
      <vt:lpstr>rijksoverheid rood</vt:lpstr>
      <vt:lpstr>rijksoverheid oranje</vt:lpstr>
      <vt:lpstr>rijksoverheid donkergeel</vt:lpstr>
      <vt:lpstr>rijksoverheid geel</vt:lpstr>
      <vt:lpstr>rijksoverheid roze</vt:lpstr>
      <vt:lpstr>rijksoverheid paars</vt:lpstr>
      <vt:lpstr>rijksoverheid donkerbruin</vt:lpstr>
      <vt:lpstr>rijksoverheid bruin</vt:lpstr>
      <vt:lpstr>The (un)fairness of corporate taxation</vt:lpstr>
      <vt:lpstr>Structure</vt:lpstr>
      <vt:lpstr>Some </vt:lpstr>
      <vt:lpstr>The tax architecture</vt:lpstr>
      <vt:lpstr>Double taxation</vt:lpstr>
      <vt:lpstr>Channels of base erosion and profit shifting</vt:lpstr>
      <vt:lpstr>Anti-avoidance regulation effective?</vt:lpstr>
      <vt:lpstr>Economic effects of BEPS and anti-BEPS policies</vt:lpstr>
      <vt:lpstr>Distributive effects of BEPS</vt:lpstr>
      <vt:lpstr>The effect of tariffs on the tax base </vt:lpstr>
      <vt:lpstr>Estimated revenue losses (billion US)</vt:lpstr>
      <vt:lpstr>International tax system: Treaty shopping</vt:lpstr>
      <vt:lpstr>Treaty shopping reduces double tax rates</vt:lpstr>
      <vt:lpstr>Centrality ranking in the tax network</vt:lpstr>
      <vt:lpstr>Parent subsidiary directive and withholding taxes</vt:lpstr>
      <vt:lpstr>Effects on conduit country ranking </vt:lpstr>
      <vt:lpstr>Developed and developing countries</vt:lpstr>
      <vt:lpstr>Conclusions</vt:lpstr>
      <vt:lpstr>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(un)fairness of corporate taxation</dc:title>
  <dc:creator/>
  <cp:lastModifiedBy/>
  <cp:revision>2</cp:revision>
  <dcterms:created xsi:type="dcterms:W3CDTF">2018-12-06T09:27:52Z</dcterms:created>
  <dcterms:modified xsi:type="dcterms:W3CDTF">2018-12-14T15:49:52Z</dcterms:modified>
</cp:coreProperties>
</file>