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87" r:id="rId7"/>
    <p:sldId id="286" r:id="rId8"/>
    <p:sldId id="288" r:id="rId9"/>
    <p:sldId id="294" r:id="rId10"/>
    <p:sldId id="289" r:id="rId11"/>
    <p:sldId id="293" r:id="rId12"/>
    <p:sldId id="29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ia Szeniawska" initials="KS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1728" autoAdjust="0"/>
  </p:normalViewPr>
  <p:slideViewPr>
    <p:cSldViewPr>
      <p:cViewPr>
        <p:scale>
          <a:sx n="74" d="100"/>
          <a:sy n="74" d="100"/>
        </p:scale>
        <p:origin x="-118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Brejnholt Tranberg" userId="1a3df32b-11cd-4126-a073-631a238d559b" providerId="ADAL" clId="{66C95969-1F5B-4DCE-9BDC-25F758DF36B1}"/>
    <pc:docChg chg="modSld">
      <pc:chgData name="Hannah Brejnholt Tranberg" userId="1a3df32b-11cd-4126-a073-631a238d559b" providerId="ADAL" clId="{66C95969-1F5B-4DCE-9BDC-25F758DF36B1}" dt="2018-12-13T13:01:52.189" v="67" actId="20577"/>
      <pc:docMkLst>
        <pc:docMk/>
      </pc:docMkLst>
      <pc:sldChg chg="modSp">
        <pc:chgData name="Hannah Brejnholt Tranberg" userId="1a3df32b-11cd-4126-a073-631a238d559b" providerId="ADAL" clId="{66C95969-1F5B-4DCE-9BDC-25F758DF36B1}" dt="2018-12-13T13:01:52.189" v="67" actId="20577"/>
        <pc:sldMkLst>
          <pc:docMk/>
          <pc:sldMk cId="1900091182" sldId="288"/>
        </pc:sldMkLst>
        <pc:spChg chg="mod">
          <ac:chgData name="Hannah Brejnholt Tranberg" userId="1a3df32b-11cd-4126-a073-631a238d559b" providerId="ADAL" clId="{66C95969-1F5B-4DCE-9BDC-25F758DF36B1}" dt="2018-12-13T13:01:52.189" v="67" actId="20577"/>
          <ac:spMkLst>
            <pc:docMk/>
            <pc:sldMk cId="1900091182" sldId="28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263F-258B-4620-8F18-816BDC81E2A5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C20D-FE7D-4F77-9975-EB104600AD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071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20D-FE7D-4F77-9975-EB104600ADB3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341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20D-FE7D-4F77-9975-EB104600ADB3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847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20D-FE7D-4F77-9975-EB104600ADB3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106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62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94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243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558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442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834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83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25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8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575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318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64B85-FA4E-414E-B0E4-589340A5B9C0}" type="datetimeFigureOut">
              <a:rPr lang="en-ZA" smtClean="0"/>
              <a:t>2018/12/13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65F1-4010-4EE3-AB0E-66A3A2F888D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035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/>
              <a:t>Taxation for equality: the case for progressive taxation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Hannah Brejnholt Tranberg</a:t>
            </a:r>
          </a:p>
          <a:p>
            <a:r>
              <a:rPr lang="en-ZA" dirty="0"/>
              <a:t>19/12/2018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895"/>
            <a:ext cx="42481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b="1" dirty="0"/>
              <a:t>Taxation for equality: the case for progressive taxation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46493"/>
            <a:ext cx="8784976" cy="50363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b="1" dirty="0"/>
          </a:p>
          <a:p>
            <a:pPr marL="457200" indent="-457200">
              <a:buFont typeface="+mj-lt"/>
              <a:buAutoNum type="arabicPeriod"/>
            </a:pPr>
            <a:r>
              <a:rPr lang="en-ZA" sz="2400" dirty="0"/>
              <a:t>Equality and progressive taxation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ActionAid’s briefings on progressive taxation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Why progressive taxation is important for developing countries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can the EU and Member States do?</a:t>
            </a:r>
          </a:p>
          <a:p>
            <a:endParaRPr lang="en-ZA" sz="2400" dirty="0">
              <a:highlight>
                <a:srgbClr val="FFFF00"/>
              </a:highlight>
            </a:endParaRPr>
          </a:p>
          <a:p>
            <a:endParaRPr lang="en-ZA" sz="24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5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sz="3600" b="1" dirty="0"/>
              <a:t>1</a:t>
            </a:r>
            <a:r>
              <a:rPr lang="en-ZA" sz="4000" b="1" dirty="0"/>
              <a:t> </a:t>
            </a:r>
            <a:r>
              <a:rPr lang="en-ZA" sz="3600" b="1" dirty="0"/>
              <a:t>– Equality and progressive taxation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5036322"/>
          </a:xfrm>
        </p:spPr>
        <p:txBody>
          <a:bodyPr>
            <a:noAutofit/>
          </a:bodyPr>
          <a:lstStyle/>
          <a:p>
            <a:r>
              <a:rPr lang="en-GB" sz="2000" dirty="0"/>
              <a:t>We want progressive tax systems that distribute contributions fairly and serve to bridge economic and gender inequalities.</a:t>
            </a:r>
          </a:p>
          <a:p>
            <a:endParaRPr lang="en-GB" sz="2000" dirty="0"/>
          </a:p>
          <a:p>
            <a:r>
              <a:rPr lang="en-ZA" sz="2000" dirty="0"/>
              <a:t>What is progressive taxation? 		Higher tax rates for those with higher 					income or more wealth. </a:t>
            </a:r>
          </a:p>
          <a:p>
            <a:endParaRPr lang="en-GB" sz="2000" dirty="0"/>
          </a:p>
          <a:p>
            <a:r>
              <a:rPr lang="en-GB" sz="2000" dirty="0"/>
              <a:t>Taxes can be made more progressive with well-designed scales, exemptions and thresholds. What matters for the overall progressiveness of a tax system is the </a:t>
            </a:r>
            <a:r>
              <a:rPr lang="en-GB" sz="2000" b="1" dirty="0"/>
              <a:t>mix of different types of taxes </a:t>
            </a:r>
            <a:r>
              <a:rPr lang="en-GB" sz="2000" dirty="0"/>
              <a:t>and the rates applied to them.</a:t>
            </a:r>
          </a:p>
          <a:p>
            <a:endParaRPr lang="en-ZA" sz="2000" dirty="0">
              <a:highlight>
                <a:srgbClr val="FFFF00"/>
              </a:highlight>
            </a:endParaRPr>
          </a:p>
          <a:p>
            <a:endParaRPr lang="en-ZA" sz="24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3DBE6884-1B40-4B0E-9BA5-7203F69B9DA8}"/>
              </a:ext>
            </a:extLst>
          </p:cNvPr>
          <p:cNvSpPr/>
          <p:nvPr/>
        </p:nvSpPr>
        <p:spPr>
          <a:xfrm>
            <a:off x="3851920" y="2944368"/>
            <a:ext cx="720080" cy="484632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8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364" y="34178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sz="3600" b="1" dirty="0"/>
              <a:t>2 - Our briefings on progressive taxation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79894"/>
            <a:ext cx="8784976" cy="50363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b="1" dirty="0"/>
          </a:p>
          <a:p>
            <a:r>
              <a:rPr lang="en-ZA" sz="2000" dirty="0"/>
              <a:t>We have developed eight briefings:</a:t>
            </a:r>
          </a:p>
          <a:p>
            <a:endParaRPr lang="en-ZA" sz="2000" dirty="0"/>
          </a:p>
          <a:p>
            <a:pPr lvl="1"/>
            <a:r>
              <a:rPr lang="en-ZA" sz="2000"/>
              <a:t>Introduction </a:t>
            </a:r>
            <a:r>
              <a:rPr lang="en-ZA" sz="2000" dirty="0"/>
              <a:t>to Progressive Taxation</a:t>
            </a:r>
          </a:p>
          <a:p>
            <a:pPr lvl="1"/>
            <a:r>
              <a:rPr lang="en-ZA" sz="2000" dirty="0"/>
              <a:t>Value-added tax (VAT)</a:t>
            </a:r>
          </a:p>
          <a:p>
            <a:pPr lvl="1"/>
            <a:r>
              <a:rPr lang="en-ZA" sz="2000" dirty="0"/>
              <a:t>Capital gains tax</a:t>
            </a:r>
          </a:p>
          <a:p>
            <a:pPr lvl="1"/>
            <a:r>
              <a:rPr lang="en-ZA" sz="2000" dirty="0"/>
              <a:t>International trade taxes</a:t>
            </a:r>
          </a:p>
          <a:p>
            <a:pPr lvl="1"/>
            <a:r>
              <a:rPr lang="en-ZA" sz="2000" dirty="0"/>
              <a:t>Taxes on the informal sector</a:t>
            </a:r>
          </a:p>
          <a:p>
            <a:pPr lvl="1"/>
            <a:r>
              <a:rPr lang="en-ZA" sz="2000" dirty="0"/>
              <a:t>Property tax</a:t>
            </a:r>
          </a:p>
          <a:p>
            <a:pPr lvl="1"/>
            <a:r>
              <a:rPr lang="en-ZA" sz="2000" dirty="0"/>
              <a:t>Excise taxes</a:t>
            </a:r>
          </a:p>
          <a:p>
            <a:pPr lvl="1"/>
            <a:r>
              <a:rPr lang="en-ZA" sz="2000" dirty="0"/>
              <a:t>Wealth taxes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2000" dirty="0"/>
              <a:t>Upcoming: personal income tax and corporate income tax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1433578-ED49-4052-B8E9-4083B2A451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46336"/>
            <a:ext cx="2619048" cy="3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9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226"/>
            <a:ext cx="8229600" cy="58533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sz="3600" b="1" dirty="0"/>
              <a:t>3 - Importance for developing countries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363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b="1" dirty="0"/>
          </a:p>
          <a:p>
            <a:r>
              <a:rPr lang="en-GB" sz="2000" dirty="0"/>
              <a:t>Domestic resource mobilisation is vital to financing development and the SDGs. </a:t>
            </a:r>
          </a:p>
          <a:p>
            <a:endParaRPr lang="en-GB" sz="2000" dirty="0"/>
          </a:p>
          <a:p>
            <a:r>
              <a:rPr lang="en-GB" sz="2000" b="1" dirty="0"/>
              <a:t>How tax is raised matters</a:t>
            </a:r>
            <a:r>
              <a:rPr lang="en-GB" sz="2000" dirty="0"/>
              <a:t>: regressive taxes risk pushing people into poverty, and risk worsening economic inequalities – unless offset by strongly progressive spending.</a:t>
            </a:r>
          </a:p>
          <a:p>
            <a:endParaRPr lang="en-GB" sz="2000" dirty="0"/>
          </a:p>
          <a:p>
            <a:r>
              <a:rPr lang="en-GB" sz="2000" dirty="0"/>
              <a:t>The value-added tax (VAT) as an example: increasing evidence of the disproportionate impact that it can have on the poor. </a:t>
            </a:r>
          </a:p>
          <a:p>
            <a:endParaRPr lang="en-GB" sz="2000" dirty="0"/>
          </a:p>
          <a:p>
            <a:r>
              <a:rPr lang="en-GB" sz="2000" dirty="0"/>
              <a:t>Despite this, at the moment, developing countries tend to increasingly rely on VAT and other consumption taxes.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endParaRPr lang="en-ZA" sz="2400" dirty="0">
              <a:highlight>
                <a:srgbClr val="FFFF00"/>
              </a:highlight>
            </a:endParaRPr>
          </a:p>
          <a:p>
            <a:endParaRPr lang="en-ZA" sz="24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4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226"/>
            <a:ext cx="8229600" cy="58533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sz="3600" b="1" dirty="0"/>
              <a:t>3 - Importance for developing countries - cont'd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363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b="1" dirty="0"/>
          </a:p>
          <a:p>
            <a:r>
              <a:rPr lang="en-GB" sz="2000" dirty="0"/>
              <a:t>For example, between 2012 and 2016, Uganda raised more than a third of its total tax revenues from VAT, while Ghana raised about 29%. </a:t>
            </a:r>
          </a:p>
          <a:p>
            <a:endParaRPr lang="en-GB" sz="2000" dirty="0"/>
          </a:p>
          <a:p>
            <a:r>
              <a:rPr lang="en-GB" sz="2000" dirty="0"/>
              <a:t>In comparison, in the EU, the contribution of VAT to total tax revenue averages only 17.5%.</a:t>
            </a:r>
          </a:p>
          <a:p>
            <a:endParaRPr lang="en-GB" sz="2000" dirty="0"/>
          </a:p>
          <a:p>
            <a:r>
              <a:rPr lang="en-GB" sz="2000" dirty="0"/>
              <a:t>Developing countries’ increasing reliance on consumption taxes is accompanied by a </a:t>
            </a:r>
            <a:r>
              <a:rPr lang="en-GB" sz="2000" b="1" dirty="0"/>
              <a:t>massive scale of tax avoidance and tax evasion.</a:t>
            </a:r>
          </a:p>
          <a:p>
            <a:endParaRPr lang="en-GB" sz="2000" b="1" dirty="0"/>
          </a:p>
          <a:p>
            <a:r>
              <a:rPr lang="en-GB" sz="2000" dirty="0"/>
              <a:t>This effectively means that </a:t>
            </a:r>
            <a:r>
              <a:rPr lang="en-GB" sz="2000" b="1" dirty="0"/>
              <a:t>the balance of contributions is shifted towards those earning less.</a:t>
            </a:r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endParaRPr lang="en-ZA" sz="2400" dirty="0">
              <a:highlight>
                <a:srgbClr val="FFFF00"/>
              </a:highlight>
            </a:endParaRPr>
          </a:p>
          <a:p>
            <a:endParaRPr lang="en-ZA" sz="24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4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226"/>
            <a:ext cx="8229600" cy="58533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sz="3600" b="1" dirty="0"/>
              <a:t>3 - Importance for developing countries - cont'd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363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b="1" dirty="0"/>
              <a:t>There is no one-size-fits-all solution </a:t>
            </a:r>
            <a:r>
              <a:rPr lang="en-GB" sz="2000" dirty="0"/>
              <a:t>for a progressive tax system. However, governments should ensure that their tax systems do not reinforce gender and economic inequalities. </a:t>
            </a:r>
          </a:p>
          <a:p>
            <a:endParaRPr lang="en-GB" sz="2000" dirty="0"/>
          </a:p>
          <a:p>
            <a:r>
              <a:rPr lang="en-GB" sz="2000" dirty="0"/>
              <a:t>Our recommendations:</a:t>
            </a:r>
          </a:p>
          <a:p>
            <a:pPr lvl="2"/>
            <a:r>
              <a:rPr lang="en-GB" sz="2000" b="1" dirty="0"/>
              <a:t>Impact analyses </a:t>
            </a:r>
            <a:r>
              <a:rPr lang="en-GB" sz="2000" dirty="0"/>
              <a:t>on how implementation of a specific tax will affect different segments of society</a:t>
            </a:r>
          </a:p>
          <a:p>
            <a:pPr lvl="2"/>
            <a:r>
              <a:rPr lang="en-GB" sz="2000" dirty="0"/>
              <a:t>Better </a:t>
            </a:r>
            <a:r>
              <a:rPr lang="en-GB" sz="2000" b="1" dirty="0"/>
              <a:t>communication</a:t>
            </a:r>
            <a:r>
              <a:rPr lang="en-GB" sz="2000" dirty="0"/>
              <a:t> to the public about taxes and how they are spent</a:t>
            </a:r>
          </a:p>
          <a:p>
            <a:pPr lvl="2"/>
            <a:r>
              <a:rPr lang="en-GB" sz="2000" b="1" dirty="0"/>
              <a:t>Well-resourced and trained tax administrations</a:t>
            </a:r>
          </a:p>
          <a:p>
            <a:pPr lvl="2"/>
            <a:r>
              <a:rPr lang="en-GB" sz="2000" b="1" dirty="0"/>
              <a:t>Transparency</a:t>
            </a:r>
            <a:r>
              <a:rPr lang="en-GB" sz="2000" dirty="0"/>
              <a:t> – towards other tax authorities as well as towards the public</a:t>
            </a:r>
          </a:p>
          <a:p>
            <a:endParaRPr lang="en-GB" sz="2000" dirty="0"/>
          </a:p>
          <a:p>
            <a:endParaRPr lang="en-GB" sz="2400" dirty="0"/>
          </a:p>
          <a:p>
            <a:endParaRPr lang="en-ZA" sz="2400" dirty="0">
              <a:highlight>
                <a:srgbClr val="FFFF00"/>
              </a:highlight>
            </a:endParaRPr>
          </a:p>
          <a:p>
            <a:endParaRPr lang="en-ZA" sz="24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4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09" y="188640"/>
            <a:ext cx="8650982" cy="11430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sz="3600" b="1" dirty="0"/>
              <a:t>4 - What the EU and Member States can do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3862"/>
            <a:ext cx="8784976" cy="50363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b="1" dirty="0"/>
          </a:p>
          <a:p>
            <a:r>
              <a:rPr lang="en-GB" sz="2000" dirty="0"/>
              <a:t>In the new European Consensus on Development, the EU and Member States have committed to “work with partner countries to promote progressive taxation and redistributive public policies”. </a:t>
            </a:r>
          </a:p>
          <a:p>
            <a:endParaRPr lang="en-GB" sz="2000" b="1" dirty="0"/>
          </a:p>
          <a:p>
            <a:r>
              <a:rPr lang="en-GB" sz="2000" b="1" dirty="0"/>
              <a:t>Two key ways </a:t>
            </a:r>
            <a:r>
              <a:rPr lang="en-GB" sz="2000" dirty="0"/>
              <a:t>in which EU countries can do so:</a:t>
            </a:r>
          </a:p>
          <a:p>
            <a:endParaRPr lang="en-GB" sz="2000" dirty="0"/>
          </a:p>
          <a:p>
            <a:pPr marL="857250" lvl="1" indent="-457200">
              <a:buFont typeface="+mj-lt"/>
              <a:buAutoNum type="arabicPeriod"/>
            </a:pPr>
            <a:r>
              <a:rPr lang="en-GB" sz="2000" dirty="0"/>
              <a:t>by playing their part in curbing tax avoidance and evasion by corporations and wealthy individuals. Leading by example, including by ensuring a high degree of Policy Coherence for Development, is essential;</a:t>
            </a:r>
            <a:endParaRPr lang="en-GB" dirty="0">
              <a:highlight>
                <a:srgbClr val="FFFF00"/>
              </a:highlight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000" dirty="0"/>
              <a:t>through aid to domestic resource mobilisation, including budget support or collaboration with other international and regional organisations.</a:t>
            </a:r>
            <a:endParaRPr lang="en-ZA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441A4C-375C-472E-8F7C-B5462681D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16" y="22896"/>
            <a:ext cx="2807066" cy="58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3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F8D25CFD1AB49A9387571BD981603" ma:contentTypeVersion="0" ma:contentTypeDescription="Create a new document." ma:contentTypeScope="" ma:versionID="d2ec87878f1e7d139ee59bc17e113af2">
  <xsd:schema xmlns:xsd="http://www.w3.org/2001/XMLSchema" xmlns:xs="http://www.w3.org/2001/XMLSchema" xmlns:p="http://schemas.microsoft.com/office/2006/metadata/properties" xmlns:ns2="5a8faf9c-e1c0-406a-a844-15ed587ecebc" targetNamespace="http://schemas.microsoft.com/office/2006/metadata/properties" ma:root="true" ma:fieldsID="12a479f2ee0493db32483dc9b2d389f9" ns2:_="">
    <xsd:import namespace="5a8faf9c-e1c0-406a-a844-15ed587eceb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faf9c-e1c0-406a-a844-15ed587ece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a8faf9c-e1c0-406a-a844-15ed587ecebc">7YPCU4CSTDSK-6561-7</_dlc_DocId>
    <_dlc_DocIdUrl xmlns="5a8faf9c-e1c0-406a-a844-15ed587ecebc">
      <Url>https://hive.actionaid.org/Future_strategy/Change_Management_2017/_layouts/DocIdRedir.aspx?ID=7YPCU4CSTDSK-6561-7</Url>
      <Description>7YPCU4CSTDSK-6561-7</Description>
    </_dlc_DocIdUrl>
  </documentManagement>
</p:properties>
</file>

<file path=customXml/itemProps1.xml><?xml version="1.0" encoding="utf-8"?>
<ds:datastoreItem xmlns:ds="http://schemas.openxmlformats.org/officeDocument/2006/customXml" ds:itemID="{A13759C3-185C-4C67-9F3C-8CF09609734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BB6CE80-0CE8-476E-A873-97E1674A7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faf9c-e1c0-406a-a844-15ed587ece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6A3D98-73EF-43E3-94EB-B16BE005CF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3A57F1F-C22D-4AE8-B5B6-C3012204AB9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a8faf9c-e1c0-406a-a844-15ed587ece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442</Words>
  <Application>Microsoft Office PowerPoint</Application>
  <PresentationFormat>On-screen Show (4:3)</PresentationFormat>
  <Paragraphs>77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Taxation for equality: the case for progressive taxation</vt:lpstr>
      <vt:lpstr> Taxation for equality: the case for progressive taxation</vt:lpstr>
      <vt:lpstr> 1 – Equality and progressive taxation</vt:lpstr>
      <vt:lpstr> 2 - Our briefings on progressive taxation</vt:lpstr>
      <vt:lpstr> 3 - Importance for developing countries</vt:lpstr>
      <vt:lpstr> 3 - Importance for developing countries - cont'd</vt:lpstr>
      <vt:lpstr> 3 - Importance for developing countries - cont'd</vt:lpstr>
      <vt:lpstr> 4 - What the EU and Member States can do</vt:lpstr>
    </vt:vector>
  </TitlesOfParts>
  <Company>Actionaid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Federation-Wide Change Leadership Project</dc:title>
  <dc:creator>Stanley Arumugam</dc:creator>
  <cp:lastModifiedBy>KUUKKA Lea (TAXUD)</cp:lastModifiedBy>
  <cp:revision>163</cp:revision>
  <cp:lastPrinted>2017-01-25T11:54:35Z</cp:lastPrinted>
  <dcterms:created xsi:type="dcterms:W3CDTF">2017-01-23T13:15:14Z</dcterms:created>
  <dcterms:modified xsi:type="dcterms:W3CDTF">2018-12-13T13:33:35Z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0x0101000C9F8D25CFD1AB49A9387571BD981603</vt:lpwstr>
  </property>
  <property fmtid="{D5CDD505-2E9C-101B-9397-08002B2CF9AE}" pid="3" name="_dlc_DocIdItemGuid">
    <vt:lpwstr>462eda78-2072-463a-8222-810bca1710c2</vt:lpwstr>
  </property>
</Properties>
</file>