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1" r:id="rId2"/>
    <p:sldId id="293" r:id="rId3"/>
    <p:sldId id="294" r:id="rId4"/>
    <p:sldId id="295" r:id="rId5"/>
    <p:sldId id="296" r:id="rId6"/>
    <p:sldId id="299" r:id="rId7"/>
    <p:sldId id="297" r:id="rId8"/>
    <p:sldId id="300" r:id="rId9"/>
    <p:sldId id="287" r:id="rId10"/>
  </p:sldIdLst>
  <p:sldSz cx="9144000" cy="6858000" type="screen4x3"/>
  <p:notesSz cx="6724650" cy="9774238"/>
  <p:defaultTextStyle>
    <a:defPPr>
      <a:defRPr lang="en-GB"/>
    </a:defPPr>
    <a:lvl1pPr algn="l" rtl="0" fontAlgn="base">
      <a:spcBef>
        <a:spcPct val="0"/>
      </a:spcBef>
      <a:spcAft>
        <a:spcPct val="0"/>
      </a:spcAft>
      <a:defRPr sz="7600" b="1" kern="1200">
        <a:solidFill>
          <a:srgbClr val="FFD624"/>
        </a:solidFill>
        <a:latin typeface="Verdana" pitchFamily="34" charset="0"/>
        <a:ea typeface="MS PGothic" pitchFamily="34" charset="-128"/>
        <a:cs typeface="+mn-cs"/>
      </a:defRPr>
    </a:lvl1pPr>
    <a:lvl2pPr marL="457200" algn="l" rtl="0" fontAlgn="base">
      <a:spcBef>
        <a:spcPct val="0"/>
      </a:spcBef>
      <a:spcAft>
        <a:spcPct val="0"/>
      </a:spcAft>
      <a:defRPr sz="7600" b="1" kern="1200">
        <a:solidFill>
          <a:srgbClr val="FFD624"/>
        </a:solidFill>
        <a:latin typeface="Verdana" pitchFamily="34" charset="0"/>
        <a:ea typeface="MS PGothic" pitchFamily="34" charset="-128"/>
        <a:cs typeface="+mn-cs"/>
      </a:defRPr>
    </a:lvl2pPr>
    <a:lvl3pPr marL="914400" algn="l" rtl="0" fontAlgn="base">
      <a:spcBef>
        <a:spcPct val="0"/>
      </a:spcBef>
      <a:spcAft>
        <a:spcPct val="0"/>
      </a:spcAft>
      <a:defRPr sz="7600" b="1" kern="1200">
        <a:solidFill>
          <a:srgbClr val="FFD624"/>
        </a:solidFill>
        <a:latin typeface="Verdana" pitchFamily="34" charset="0"/>
        <a:ea typeface="MS PGothic" pitchFamily="34" charset="-128"/>
        <a:cs typeface="+mn-cs"/>
      </a:defRPr>
    </a:lvl3pPr>
    <a:lvl4pPr marL="1371600" algn="l" rtl="0" fontAlgn="base">
      <a:spcBef>
        <a:spcPct val="0"/>
      </a:spcBef>
      <a:spcAft>
        <a:spcPct val="0"/>
      </a:spcAft>
      <a:defRPr sz="7600" b="1" kern="1200">
        <a:solidFill>
          <a:srgbClr val="FFD624"/>
        </a:solidFill>
        <a:latin typeface="Verdana" pitchFamily="34" charset="0"/>
        <a:ea typeface="MS PGothic" pitchFamily="34" charset="-128"/>
        <a:cs typeface="+mn-cs"/>
      </a:defRPr>
    </a:lvl4pPr>
    <a:lvl5pPr marL="1828800" algn="l" rtl="0" fontAlgn="base">
      <a:spcBef>
        <a:spcPct val="0"/>
      </a:spcBef>
      <a:spcAft>
        <a:spcPct val="0"/>
      </a:spcAft>
      <a:defRPr sz="7600" b="1" kern="1200">
        <a:solidFill>
          <a:srgbClr val="FFD624"/>
        </a:solidFill>
        <a:latin typeface="Verdana" pitchFamily="34" charset="0"/>
        <a:ea typeface="MS PGothic" pitchFamily="34" charset="-128"/>
        <a:cs typeface="+mn-cs"/>
      </a:defRPr>
    </a:lvl5pPr>
    <a:lvl6pPr marL="2286000" algn="l" defTabSz="914400" rtl="0" eaLnBrk="1" latinLnBrk="0" hangingPunct="1">
      <a:defRPr sz="7600" b="1" kern="1200">
        <a:solidFill>
          <a:srgbClr val="FFD624"/>
        </a:solidFill>
        <a:latin typeface="Verdana" pitchFamily="34" charset="0"/>
        <a:ea typeface="MS PGothic" pitchFamily="34" charset="-128"/>
        <a:cs typeface="+mn-cs"/>
      </a:defRPr>
    </a:lvl6pPr>
    <a:lvl7pPr marL="2743200" algn="l" defTabSz="914400" rtl="0" eaLnBrk="1" latinLnBrk="0" hangingPunct="1">
      <a:defRPr sz="7600" b="1" kern="1200">
        <a:solidFill>
          <a:srgbClr val="FFD624"/>
        </a:solidFill>
        <a:latin typeface="Verdana" pitchFamily="34" charset="0"/>
        <a:ea typeface="MS PGothic" pitchFamily="34" charset="-128"/>
        <a:cs typeface="+mn-cs"/>
      </a:defRPr>
    </a:lvl7pPr>
    <a:lvl8pPr marL="3200400" algn="l" defTabSz="914400" rtl="0" eaLnBrk="1" latinLnBrk="0" hangingPunct="1">
      <a:defRPr sz="7600" b="1" kern="1200">
        <a:solidFill>
          <a:srgbClr val="FFD624"/>
        </a:solidFill>
        <a:latin typeface="Verdana" pitchFamily="34" charset="0"/>
        <a:ea typeface="MS PGothic" pitchFamily="34" charset="-128"/>
        <a:cs typeface="+mn-cs"/>
      </a:defRPr>
    </a:lvl8pPr>
    <a:lvl9pPr marL="3657600" algn="l" defTabSz="914400" rtl="0" eaLnBrk="1" latinLnBrk="0" hangingPunct="1">
      <a:defRPr sz="7600" b="1" kern="1200">
        <a:solidFill>
          <a:srgbClr val="FFD624"/>
        </a:solidFill>
        <a:latin typeface="Verdana" pitchFamily="34" charset="0"/>
        <a:ea typeface="MS PGothic" pitchFamily="34" charset="-128"/>
        <a:cs typeface="+mn-cs"/>
      </a:defRPr>
    </a:lvl9pPr>
  </p:defaultTextStyle>
  <p:extLst>
    <p:ext uri="{521415D9-36F7-43E2-AB2F-B90AF26B5E84}">
      <p14:sectionLst xmlns:p14="http://schemas.microsoft.com/office/powerpoint/2010/main">
        <p14:section name="Default Section" id="{B9F8DDE4-8AA8-43F6-B42A-38581A104EA9}">
          <p14:sldIdLst>
            <p14:sldId id="261"/>
            <p14:sldId id="293"/>
            <p14:sldId id="294"/>
            <p14:sldId id="295"/>
            <p14:sldId id="296"/>
            <p14:sldId id="299"/>
            <p14:sldId id="297"/>
            <p14:sldId id="300"/>
            <p14:sldId id="287"/>
          </p14:sldIdLst>
        </p14:section>
      </p14:sectionLst>
    </p:ext>
    <p:ext uri="{EFAFB233-063F-42B5-8137-9DF3F51BA10A}">
      <p15:sldGuideLst xmlns:p15="http://schemas.microsoft.com/office/powerpoint/2012/main">
        <p15:guide id="1" orient="horz" pos="1253" userDrawn="1">
          <p15:clr>
            <a:srgbClr val="A4A3A4"/>
          </p15:clr>
        </p15:guide>
        <p15:guide id="2" pos="2880">
          <p15:clr>
            <a:srgbClr val="A4A3A4"/>
          </p15:clr>
        </p15:guide>
        <p15:guide id="3" orient="horz" pos="2160" userDrawn="1">
          <p15:clr>
            <a:srgbClr val="A4A3A4"/>
          </p15:clr>
        </p15:guide>
        <p15:guide id="4" orient="horz" pos="799" userDrawn="1">
          <p15:clr>
            <a:srgbClr val="A4A3A4"/>
          </p15:clr>
        </p15:guide>
        <p15:guide id="5" pos="249" userDrawn="1">
          <p15:clr>
            <a:srgbClr val="A4A3A4"/>
          </p15:clr>
        </p15:guide>
        <p15:guide id="6" pos="5511" userDrawn="1">
          <p15:clr>
            <a:srgbClr val="A4A3A4"/>
          </p15:clr>
        </p15:guide>
        <p15:guide id="7" orient="horz" pos="1480" userDrawn="1">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3166CF"/>
    <a:srgbClr val="BDDEFF"/>
    <a:srgbClr val="38D4D6"/>
    <a:srgbClr val="FFD624"/>
    <a:srgbClr val="3E6FD2"/>
    <a:srgbClr val="2D5EC1"/>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65" autoAdjust="0"/>
  </p:normalViewPr>
  <p:slideViewPr>
    <p:cSldViewPr showGuides="1">
      <p:cViewPr varScale="1">
        <p:scale>
          <a:sx n="52" d="100"/>
          <a:sy n="52" d="100"/>
        </p:scale>
        <p:origin x="1700" y="28"/>
      </p:cViewPr>
      <p:guideLst>
        <p:guide orient="horz" pos="1253"/>
        <p:guide pos="2880"/>
        <p:guide orient="horz" pos="2160"/>
        <p:guide orient="horz" pos="799"/>
        <p:guide pos="249"/>
        <p:guide pos="5511"/>
        <p:guide orient="horz" pos="14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2" d="100"/>
          <a:sy n="62" d="100"/>
        </p:scale>
        <p:origin x="-2850" y="-78"/>
      </p:cViewPr>
      <p:guideLst>
        <p:guide orient="horz" pos="3079"/>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1"/>
            <a:ext cx="2914486" cy="489961"/>
          </a:xfrm>
          <a:prstGeom prst="rect">
            <a:avLst/>
          </a:prstGeom>
          <a:noFill/>
          <a:ln w="9525">
            <a:noFill/>
            <a:miter lim="800000"/>
            <a:headEnd/>
            <a:tailEnd/>
          </a:ln>
          <a:effectLst/>
        </p:spPr>
        <p:txBody>
          <a:bodyPr vert="horz" wrap="square" lIns="90003" tIns="45003" rIns="90003" bIns="45003" numCol="1" anchor="t"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GB"/>
          </a:p>
        </p:txBody>
      </p:sp>
      <p:sp>
        <p:nvSpPr>
          <p:cNvPr id="37891" name="Rectangle 3"/>
          <p:cNvSpPr>
            <a:spLocks noGrp="1" noChangeArrowheads="1"/>
          </p:cNvSpPr>
          <p:nvPr>
            <p:ph type="dt" sz="quarter" idx="1"/>
          </p:nvPr>
        </p:nvSpPr>
        <p:spPr bwMode="auto">
          <a:xfrm>
            <a:off x="3808596" y="1"/>
            <a:ext cx="2914486" cy="489961"/>
          </a:xfrm>
          <a:prstGeom prst="rect">
            <a:avLst/>
          </a:prstGeom>
          <a:noFill/>
          <a:ln w="9525">
            <a:noFill/>
            <a:miter lim="800000"/>
            <a:headEnd/>
            <a:tailEnd/>
          </a:ln>
          <a:effectLst/>
        </p:spPr>
        <p:txBody>
          <a:bodyPr vert="horz" wrap="square" lIns="90003" tIns="45003" rIns="90003" bIns="45003" numCol="1" anchor="t" anchorCtr="0" compatLnSpc="1">
            <a:prstTxWarp prst="textNoShape">
              <a:avLst/>
            </a:prstTxWarp>
          </a:bodyPr>
          <a:lstStyle>
            <a:lvl1pPr algn="r">
              <a:defRPr sz="1200" b="0">
                <a:solidFill>
                  <a:schemeClr val="tx1"/>
                </a:solidFill>
                <a:latin typeface="Arial" charset="0"/>
                <a:ea typeface="+mn-ea"/>
                <a:cs typeface="+mn-cs"/>
              </a:defRPr>
            </a:lvl1pPr>
          </a:lstStyle>
          <a:p>
            <a:pPr>
              <a:defRPr/>
            </a:pPr>
            <a:endParaRPr lang="en-GB"/>
          </a:p>
        </p:txBody>
      </p:sp>
      <p:sp>
        <p:nvSpPr>
          <p:cNvPr id="37892" name="Rectangle 4"/>
          <p:cNvSpPr>
            <a:spLocks noGrp="1" noChangeArrowheads="1"/>
          </p:cNvSpPr>
          <p:nvPr>
            <p:ph type="ftr" sz="quarter" idx="2"/>
          </p:nvPr>
        </p:nvSpPr>
        <p:spPr bwMode="auto">
          <a:xfrm>
            <a:off x="0" y="9282719"/>
            <a:ext cx="2914486" cy="489961"/>
          </a:xfrm>
          <a:prstGeom prst="rect">
            <a:avLst/>
          </a:prstGeom>
          <a:noFill/>
          <a:ln w="9525">
            <a:noFill/>
            <a:miter lim="800000"/>
            <a:headEnd/>
            <a:tailEnd/>
          </a:ln>
          <a:effectLst/>
        </p:spPr>
        <p:txBody>
          <a:bodyPr vert="horz" wrap="square" lIns="90003" tIns="45003" rIns="90003" bIns="45003" numCol="1" anchor="b"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GB"/>
          </a:p>
        </p:txBody>
      </p:sp>
      <p:sp>
        <p:nvSpPr>
          <p:cNvPr id="37893" name="Rectangle 5"/>
          <p:cNvSpPr>
            <a:spLocks noGrp="1" noChangeArrowheads="1"/>
          </p:cNvSpPr>
          <p:nvPr>
            <p:ph type="sldNum" sz="quarter" idx="3"/>
          </p:nvPr>
        </p:nvSpPr>
        <p:spPr bwMode="auto">
          <a:xfrm>
            <a:off x="3808596" y="9282719"/>
            <a:ext cx="2914486" cy="489961"/>
          </a:xfrm>
          <a:prstGeom prst="rect">
            <a:avLst/>
          </a:prstGeom>
          <a:noFill/>
          <a:ln w="9525">
            <a:noFill/>
            <a:miter lim="800000"/>
            <a:headEnd/>
            <a:tailEnd/>
          </a:ln>
          <a:effectLst/>
        </p:spPr>
        <p:txBody>
          <a:bodyPr vert="horz" wrap="square" lIns="90003" tIns="45003" rIns="90003" bIns="45003" numCol="1" anchor="b" anchorCtr="0" compatLnSpc="1">
            <a:prstTxWarp prst="textNoShape">
              <a:avLst/>
            </a:prstTxWarp>
          </a:bodyPr>
          <a:lstStyle>
            <a:lvl1pPr algn="r">
              <a:defRPr sz="1200" b="0">
                <a:solidFill>
                  <a:schemeClr val="tx1"/>
                </a:solidFill>
                <a:latin typeface="Arial" pitchFamily="34" charset="0"/>
                <a:cs typeface="Arial" pitchFamily="34" charset="0"/>
              </a:defRPr>
            </a:lvl1pPr>
          </a:lstStyle>
          <a:p>
            <a:pPr>
              <a:defRPr/>
            </a:pPr>
            <a:fld id="{40094681-7A4F-4BA5-9713-FC3DDBA553AC}" type="slidenum">
              <a:rPr lang="en-GB"/>
              <a:pPr>
                <a:defRPr/>
              </a:pPr>
              <a:t>‹#›</a:t>
            </a:fld>
            <a:endParaRPr lang="en-GB"/>
          </a:p>
        </p:txBody>
      </p:sp>
    </p:spTree>
    <p:extLst>
      <p:ext uri="{BB962C8B-B14F-4D97-AF65-F5344CB8AC3E}">
        <p14:creationId xmlns:p14="http://schemas.microsoft.com/office/powerpoint/2010/main" val="953546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
            <a:ext cx="2914486" cy="489961"/>
          </a:xfrm>
          <a:prstGeom prst="rect">
            <a:avLst/>
          </a:prstGeom>
          <a:noFill/>
          <a:ln w="9525">
            <a:noFill/>
            <a:miter lim="800000"/>
            <a:headEnd/>
            <a:tailEnd/>
          </a:ln>
          <a:effectLst/>
        </p:spPr>
        <p:txBody>
          <a:bodyPr vert="horz" wrap="square" lIns="90003" tIns="45003" rIns="90003" bIns="45003" numCol="1" anchor="t"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GB"/>
          </a:p>
        </p:txBody>
      </p:sp>
      <p:sp>
        <p:nvSpPr>
          <p:cNvPr id="36867" name="Rectangle 3"/>
          <p:cNvSpPr>
            <a:spLocks noGrp="1" noChangeArrowheads="1"/>
          </p:cNvSpPr>
          <p:nvPr>
            <p:ph type="dt" idx="1"/>
          </p:nvPr>
        </p:nvSpPr>
        <p:spPr bwMode="auto">
          <a:xfrm>
            <a:off x="3808596" y="1"/>
            <a:ext cx="2914486" cy="489961"/>
          </a:xfrm>
          <a:prstGeom prst="rect">
            <a:avLst/>
          </a:prstGeom>
          <a:noFill/>
          <a:ln w="9525">
            <a:noFill/>
            <a:miter lim="800000"/>
            <a:headEnd/>
            <a:tailEnd/>
          </a:ln>
          <a:effectLst/>
        </p:spPr>
        <p:txBody>
          <a:bodyPr vert="horz" wrap="square" lIns="90003" tIns="45003" rIns="90003" bIns="45003" numCol="1" anchor="t" anchorCtr="0" compatLnSpc="1">
            <a:prstTxWarp prst="textNoShape">
              <a:avLst/>
            </a:prstTxWarp>
          </a:bodyPr>
          <a:lstStyle>
            <a:lvl1pPr algn="r">
              <a:defRPr sz="1200" b="0">
                <a:solidFill>
                  <a:schemeClr val="tx1"/>
                </a:solidFill>
                <a:latin typeface="Arial" charset="0"/>
                <a:ea typeface="+mn-ea"/>
                <a:cs typeface="+mn-cs"/>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919163" y="733425"/>
            <a:ext cx="4887912" cy="36655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72937" y="4642139"/>
            <a:ext cx="5380347" cy="4398719"/>
          </a:xfrm>
          <a:prstGeom prst="rect">
            <a:avLst/>
          </a:prstGeom>
          <a:noFill/>
          <a:ln w="9525">
            <a:noFill/>
            <a:miter lim="800000"/>
            <a:headEnd/>
            <a:tailEnd/>
          </a:ln>
          <a:effectLst/>
        </p:spPr>
        <p:txBody>
          <a:bodyPr vert="horz" wrap="square" lIns="90003" tIns="45003" rIns="90003" bIns="4500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282719"/>
            <a:ext cx="2914486" cy="489961"/>
          </a:xfrm>
          <a:prstGeom prst="rect">
            <a:avLst/>
          </a:prstGeom>
          <a:noFill/>
          <a:ln w="9525">
            <a:noFill/>
            <a:miter lim="800000"/>
            <a:headEnd/>
            <a:tailEnd/>
          </a:ln>
          <a:effectLst/>
        </p:spPr>
        <p:txBody>
          <a:bodyPr vert="horz" wrap="square" lIns="90003" tIns="45003" rIns="90003" bIns="45003" numCol="1" anchor="b"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GB"/>
          </a:p>
        </p:txBody>
      </p:sp>
      <p:sp>
        <p:nvSpPr>
          <p:cNvPr id="36871" name="Rectangle 7"/>
          <p:cNvSpPr>
            <a:spLocks noGrp="1" noChangeArrowheads="1"/>
          </p:cNvSpPr>
          <p:nvPr>
            <p:ph type="sldNum" sz="quarter" idx="5"/>
          </p:nvPr>
        </p:nvSpPr>
        <p:spPr bwMode="auto">
          <a:xfrm>
            <a:off x="3808596" y="9282719"/>
            <a:ext cx="2914486" cy="489961"/>
          </a:xfrm>
          <a:prstGeom prst="rect">
            <a:avLst/>
          </a:prstGeom>
          <a:noFill/>
          <a:ln w="9525">
            <a:noFill/>
            <a:miter lim="800000"/>
            <a:headEnd/>
            <a:tailEnd/>
          </a:ln>
          <a:effectLst/>
        </p:spPr>
        <p:txBody>
          <a:bodyPr vert="horz" wrap="square" lIns="90003" tIns="45003" rIns="90003" bIns="45003" numCol="1" anchor="b" anchorCtr="0" compatLnSpc="1">
            <a:prstTxWarp prst="textNoShape">
              <a:avLst/>
            </a:prstTxWarp>
          </a:bodyPr>
          <a:lstStyle>
            <a:lvl1pPr algn="r">
              <a:defRPr sz="1200" b="0">
                <a:solidFill>
                  <a:schemeClr val="tx1"/>
                </a:solidFill>
                <a:latin typeface="Arial" pitchFamily="34" charset="0"/>
                <a:cs typeface="Arial" pitchFamily="34" charset="0"/>
              </a:defRPr>
            </a:lvl1pPr>
          </a:lstStyle>
          <a:p>
            <a:pPr>
              <a:defRPr/>
            </a:pPr>
            <a:fld id="{A064BDB0-EAD3-49D0-AF14-7CC872242690}" type="slidenum">
              <a:rPr lang="en-GB"/>
              <a:pPr>
                <a:defRPr/>
              </a:pPr>
              <a:t>‹#›</a:t>
            </a:fld>
            <a:endParaRPr lang="en-GB"/>
          </a:p>
        </p:txBody>
      </p:sp>
    </p:spTree>
    <p:extLst>
      <p:ext uri="{BB962C8B-B14F-4D97-AF65-F5344CB8AC3E}">
        <p14:creationId xmlns:p14="http://schemas.microsoft.com/office/powerpoint/2010/main" val="38729631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MS PGothic" pitchFamily="34" charset="-128"/>
              </a:defRPr>
            </a:lvl1pPr>
            <a:lvl2pPr marL="730185" indent="-280841" eaLnBrk="0" hangingPunct="0">
              <a:spcBef>
                <a:spcPct val="30000"/>
              </a:spcBef>
              <a:defRPr sz="1200">
                <a:solidFill>
                  <a:schemeClr val="tx1"/>
                </a:solidFill>
                <a:latin typeface="Arial" charset="0"/>
                <a:ea typeface="MS PGothic" pitchFamily="34" charset="-128"/>
              </a:defRPr>
            </a:lvl2pPr>
            <a:lvl3pPr marL="1123363" indent="-224672" eaLnBrk="0" hangingPunct="0">
              <a:spcBef>
                <a:spcPct val="30000"/>
              </a:spcBef>
              <a:defRPr sz="1200">
                <a:solidFill>
                  <a:schemeClr val="tx1"/>
                </a:solidFill>
                <a:latin typeface="Arial" charset="0"/>
                <a:ea typeface="MS PGothic" pitchFamily="34" charset="-128"/>
              </a:defRPr>
            </a:lvl3pPr>
            <a:lvl4pPr marL="1572707" indent="-224672" eaLnBrk="0" hangingPunct="0">
              <a:spcBef>
                <a:spcPct val="30000"/>
              </a:spcBef>
              <a:defRPr sz="1200">
                <a:solidFill>
                  <a:schemeClr val="tx1"/>
                </a:solidFill>
                <a:latin typeface="Arial" charset="0"/>
                <a:ea typeface="MS PGothic" pitchFamily="34" charset="-128"/>
              </a:defRPr>
            </a:lvl4pPr>
            <a:lvl5pPr marL="2022052" indent="-224672" eaLnBrk="0" hangingPunct="0">
              <a:spcBef>
                <a:spcPct val="30000"/>
              </a:spcBef>
              <a:defRPr sz="1200">
                <a:solidFill>
                  <a:schemeClr val="tx1"/>
                </a:solidFill>
                <a:latin typeface="Arial" charset="0"/>
                <a:ea typeface="MS PGothic" pitchFamily="34" charset="-128"/>
              </a:defRPr>
            </a:lvl5pPr>
            <a:lvl6pPr marL="2471398" indent="-224672" eaLnBrk="0" fontAlgn="base" hangingPunct="0">
              <a:spcBef>
                <a:spcPct val="30000"/>
              </a:spcBef>
              <a:spcAft>
                <a:spcPct val="0"/>
              </a:spcAft>
              <a:defRPr sz="1200">
                <a:solidFill>
                  <a:schemeClr val="tx1"/>
                </a:solidFill>
                <a:latin typeface="Arial" charset="0"/>
                <a:ea typeface="MS PGothic" pitchFamily="34" charset="-128"/>
              </a:defRPr>
            </a:lvl6pPr>
            <a:lvl7pPr marL="2920742" indent="-224672" eaLnBrk="0" fontAlgn="base" hangingPunct="0">
              <a:spcBef>
                <a:spcPct val="30000"/>
              </a:spcBef>
              <a:spcAft>
                <a:spcPct val="0"/>
              </a:spcAft>
              <a:defRPr sz="1200">
                <a:solidFill>
                  <a:schemeClr val="tx1"/>
                </a:solidFill>
                <a:latin typeface="Arial" charset="0"/>
                <a:ea typeface="MS PGothic" pitchFamily="34" charset="-128"/>
              </a:defRPr>
            </a:lvl7pPr>
            <a:lvl8pPr marL="3370087" indent="-224672" eaLnBrk="0" fontAlgn="base" hangingPunct="0">
              <a:spcBef>
                <a:spcPct val="30000"/>
              </a:spcBef>
              <a:spcAft>
                <a:spcPct val="0"/>
              </a:spcAft>
              <a:defRPr sz="1200">
                <a:solidFill>
                  <a:schemeClr val="tx1"/>
                </a:solidFill>
                <a:latin typeface="Arial" charset="0"/>
                <a:ea typeface="MS PGothic" pitchFamily="34" charset="-128"/>
              </a:defRPr>
            </a:lvl8pPr>
            <a:lvl9pPr marL="3819433" indent="-224672"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F8BE0DCD-1836-4A52-8EC9-FC6D3F7DE9EB}" type="slidenum">
              <a:rPr lang="en-GB" altLang="en-US" smtClean="0">
                <a:cs typeface="Arial" charset="0"/>
              </a:rPr>
              <a:pPr eaLnBrk="1" hangingPunct="1">
                <a:spcBef>
                  <a:spcPct val="0"/>
                </a:spcBef>
              </a:pPr>
              <a:t>1</a:t>
            </a:fld>
            <a:endParaRPr lang="en-GB" alt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064BDB0-EAD3-49D0-AF14-7CC872242690}" type="slidenum">
              <a:rPr lang="en-GB" smtClean="0"/>
              <a:pPr>
                <a:defRPr/>
              </a:pPr>
              <a:t>3</a:t>
            </a:fld>
            <a:endParaRPr lang="en-GB"/>
          </a:p>
        </p:txBody>
      </p:sp>
    </p:spTree>
    <p:extLst>
      <p:ext uri="{BB962C8B-B14F-4D97-AF65-F5344CB8AC3E}">
        <p14:creationId xmlns:p14="http://schemas.microsoft.com/office/powerpoint/2010/main" val="240472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064BDB0-EAD3-49D0-AF14-7CC872242690}" type="slidenum">
              <a:rPr lang="en-GB" smtClean="0"/>
              <a:pPr>
                <a:defRPr/>
              </a:pPr>
              <a:t>4</a:t>
            </a:fld>
            <a:endParaRPr lang="en-GB"/>
          </a:p>
        </p:txBody>
      </p:sp>
    </p:spTree>
    <p:extLst>
      <p:ext uri="{BB962C8B-B14F-4D97-AF65-F5344CB8AC3E}">
        <p14:creationId xmlns:p14="http://schemas.microsoft.com/office/powerpoint/2010/main" val="794892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064BDB0-EAD3-49D0-AF14-7CC872242690}" type="slidenum">
              <a:rPr lang="en-GB" smtClean="0"/>
              <a:pPr>
                <a:defRPr/>
              </a:pPr>
              <a:t>5</a:t>
            </a:fld>
            <a:endParaRPr lang="en-GB"/>
          </a:p>
        </p:txBody>
      </p:sp>
    </p:spTree>
    <p:extLst>
      <p:ext uri="{BB962C8B-B14F-4D97-AF65-F5344CB8AC3E}">
        <p14:creationId xmlns:p14="http://schemas.microsoft.com/office/powerpoint/2010/main" val="1756911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064BDB0-EAD3-49D0-AF14-7CC872242690}" type="slidenum">
              <a:rPr lang="en-GB" smtClean="0"/>
              <a:pPr>
                <a:defRPr/>
              </a:pPr>
              <a:t>6</a:t>
            </a:fld>
            <a:endParaRPr lang="en-GB"/>
          </a:p>
        </p:txBody>
      </p:sp>
    </p:spTree>
    <p:extLst>
      <p:ext uri="{BB962C8B-B14F-4D97-AF65-F5344CB8AC3E}">
        <p14:creationId xmlns:p14="http://schemas.microsoft.com/office/powerpoint/2010/main" val="4217062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BEPS tackle tax planning strategies that exploit gaps and mismatches in tax rules to shift profits artificially to low or no-tax locations where there is little or no economic activity.  All OECD and G20 countries have committed to consistent implementation. Only 4 measures are part of the minimum standards: Exchange of tax rulings, Country-by-Country reporting, fighting harmful tax practices and improving dispute resolution mechanism. Several of the BEPS actions have been reflected in EU initiatives to ensure a coordinated implementation at EU level (cf. annex 2 for the list of actions). </a:t>
            </a:r>
          </a:p>
          <a:p>
            <a:r>
              <a:rPr lang="en-GB" dirty="0" smtClean="0"/>
              <a:t>BEPS contains also the setting up of a </a:t>
            </a:r>
            <a:r>
              <a:rPr lang="en-GB" b="1" dirty="0" smtClean="0"/>
              <a:t>multilateral instrument (MLI)</a:t>
            </a:r>
            <a:r>
              <a:rPr lang="en-GB" dirty="0" smtClean="0"/>
              <a:t> to enable countries to streamline the implementation of the BEPS treaty measures. This instrument enables to change the bilateral tax conventions between the different countries that are part of BEPS. The effectiveness of this instrument depends on the number of signatories and of reservations put by countries on some provisions to opt-out of the global change of the DTCs.</a:t>
            </a:r>
          </a:p>
          <a:p>
            <a:r>
              <a:rPr lang="en-GB" dirty="0" smtClean="0"/>
              <a:t>	</a:t>
            </a:r>
            <a:endParaRPr lang="en-GB" dirty="0"/>
          </a:p>
        </p:txBody>
      </p:sp>
      <p:sp>
        <p:nvSpPr>
          <p:cNvPr id="4" name="Slide Number Placeholder 3"/>
          <p:cNvSpPr>
            <a:spLocks noGrp="1"/>
          </p:cNvSpPr>
          <p:nvPr>
            <p:ph type="sldNum" sz="quarter" idx="10"/>
          </p:nvPr>
        </p:nvSpPr>
        <p:spPr/>
        <p:txBody>
          <a:bodyPr/>
          <a:lstStyle/>
          <a:p>
            <a:pPr>
              <a:defRPr/>
            </a:pPr>
            <a:fld id="{A064BDB0-EAD3-49D0-AF14-7CC872242690}" type="slidenum">
              <a:rPr lang="en-GB" smtClean="0"/>
              <a:pPr>
                <a:defRPr/>
              </a:pPr>
              <a:t>7</a:t>
            </a:fld>
            <a:endParaRPr lang="en-GB"/>
          </a:p>
        </p:txBody>
      </p:sp>
    </p:spTree>
    <p:extLst>
      <p:ext uri="{BB962C8B-B14F-4D97-AF65-F5344CB8AC3E}">
        <p14:creationId xmlns:p14="http://schemas.microsoft.com/office/powerpoint/2010/main" val="2833802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8530">
              <a:defRPr/>
            </a:pPr>
            <a:r>
              <a:rPr lang="en-IE" dirty="0"/>
              <a:t>To ensure that already agreed decisions are effective, a thorough </a:t>
            </a:r>
            <a:r>
              <a:rPr lang="en-IE" b="1" dirty="0"/>
              <a:t>monitoring of the effects of the implementation of Anti-Tax Avoidance Directives</a:t>
            </a:r>
            <a:r>
              <a:rPr lang="en-IE" dirty="0"/>
              <a:t> is necessary given the intensification of tax competition, which encourages countries to develop new tax advantages to attract foreign investments.</a:t>
            </a:r>
            <a:endParaRPr lang="en-GB" dirty="0"/>
          </a:p>
          <a:p>
            <a:endParaRPr lang="en-IE" dirty="0"/>
          </a:p>
          <a:p>
            <a:r>
              <a:rPr lang="en-IE" dirty="0"/>
              <a:t>Because the Interest and Royalty Directive (IRD) and the Parent Subsidiary Directive (PSD) have suppressed or relaxed withholding taxes on interest, royalty and dividend payments, it is all the more important to ensure that these payments are not used by companies to engage in ATP. Such payments can freely circulate within the EU and then be channelled to third countries where they might be little or not taxed. The 2011 proposal for a revision of the IRD was meant to tackle this issue.  </a:t>
            </a:r>
          </a:p>
          <a:p>
            <a:endParaRPr lang="en-GB" dirty="0"/>
          </a:p>
          <a:p>
            <a:pPr defTabSz="918530">
              <a:defRPr/>
            </a:pPr>
            <a:r>
              <a:rPr lang="en-IE" b="1" dirty="0"/>
              <a:t>Agreeing on adequate defensive measures by Member States to accompany the EU black list</a:t>
            </a:r>
            <a:r>
              <a:rPr lang="en-IE" dirty="0"/>
              <a:t> would encourage third countries to comply with high EU good governance standards. WHT are among the countermeasures that are available. The existence of </a:t>
            </a:r>
            <a:r>
              <a:rPr lang="en-IE" dirty="0" err="1"/>
              <a:t>Wht</a:t>
            </a:r>
            <a:r>
              <a:rPr lang="en-IE" dirty="0"/>
              <a:t> prevents shifting profits tax-free toward non-EU jurisdictions and therefore discourages or impedes ATP.</a:t>
            </a:r>
          </a:p>
          <a:p>
            <a:pPr defTabSz="918530">
              <a:defRPr/>
            </a:pPr>
            <a:endParaRPr lang="en-IE" dirty="0"/>
          </a:p>
          <a:p>
            <a:pPr defTabSz="918530">
              <a:defRPr/>
            </a:pPr>
            <a:r>
              <a:rPr lang="en-IE" dirty="0"/>
              <a:t>More broadly, </a:t>
            </a:r>
            <a:r>
              <a:rPr lang="en-IE" b="1" dirty="0"/>
              <a:t>the issue of a minimum effective taxation </a:t>
            </a:r>
            <a:r>
              <a:rPr lang="en-IE" dirty="0"/>
              <a:t>is becoming an increasingly important one. It has been discussed in the context of the fair taxation of the digital economy, the reform of the Code of Conduct, and the revision of the IRD. It is all the more relevant since the US, with their latest tax reform, has de facto introduced a minimum effective taxation on the profits of their MNEs. Such a reflection is particularly important given that Member States are currently competing in lowering their corporate tax rate and/or allowing narrowing of their base.</a:t>
            </a:r>
            <a:endParaRPr lang="en-GB" dirty="0"/>
          </a:p>
          <a:p>
            <a:pPr defTabSz="918530">
              <a:defRPr/>
            </a:pPr>
            <a:endParaRPr lang="en-GB" dirty="0"/>
          </a:p>
          <a:p>
            <a:endParaRPr lang="en-GB" dirty="0"/>
          </a:p>
        </p:txBody>
      </p:sp>
      <p:sp>
        <p:nvSpPr>
          <p:cNvPr id="4" name="Slide Number Placeholder 3"/>
          <p:cNvSpPr>
            <a:spLocks noGrp="1"/>
          </p:cNvSpPr>
          <p:nvPr>
            <p:ph type="sldNum" sz="quarter" idx="10"/>
          </p:nvPr>
        </p:nvSpPr>
        <p:spPr/>
        <p:txBody>
          <a:bodyPr/>
          <a:lstStyle/>
          <a:p>
            <a:pPr>
              <a:defRPr/>
            </a:pPr>
            <a:fld id="{A064BDB0-EAD3-49D0-AF14-7CC872242690}" type="slidenum">
              <a:rPr lang="en-GB" smtClean="0"/>
              <a:pPr>
                <a:defRPr/>
              </a:pPr>
              <a:t>8</a:t>
            </a:fld>
            <a:endParaRPr lang="en-GB"/>
          </a:p>
        </p:txBody>
      </p:sp>
    </p:spTree>
    <p:extLst>
      <p:ext uri="{BB962C8B-B14F-4D97-AF65-F5344CB8AC3E}">
        <p14:creationId xmlns:p14="http://schemas.microsoft.com/office/powerpoint/2010/main" val="3241557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064BDB0-EAD3-49D0-AF14-7CC872242690}" type="slidenum">
              <a:rPr lang="en-GB" smtClean="0"/>
              <a:pPr>
                <a:defRPr/>
              </a:pPr>
              <a:t>9</a:t>
            </a:fld>
            <a:endParaRPr lang="en-GB"/>
          </a:p>
        </p:txBody>
      </p:sp>
    </p:spTree>
    <p:extLst>
      <p:ext uri="{BB962C8B-B14F-4D97-AF65-F5344CB8AC3E}">
        <p14:creationId xmlns:p14="http://schemas.microsoft.com/office/powerpoint/2010/main" val="8521543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73025">
            <a:solidFill>
              <a:srgbClr val="0F5494"/>
            </a:solidFill>
            <a:miter lim="800000"/>
            <a:headEnd/>
            <a:tailEnd/>
          </a:ln>
          <a:effectLst>
            <a:outerShdw blurRad="63500" dist="23000" dir="5400000" rotWithShape="0">
              <a:srgbClr val="000000">
                <a:alpha val="34998"/>
              </a:srgbClr>
            </a:outerShdw>
          </a:effectLst>
        </p:spPr>
        <p:txBody>
          <a:bodyPr anchor="ctr"/>
          <a:lstStyle/>
          <a:p>
            <a:pPr algn="ctr" defTabSz="457200">
              <a:defRPr/>
            </a:pPr>
            <a:endParaRPr lang="en-US" sz="1800" b="0">
              <a:solidFill>
                <a:srgbClr val="FFFFFF"/>
              </a:solidFill>
              <a:latin typeface="Verdana" charset="0"/>
              <a:ea typeface="ＭＳ Ｐゴシック" charset="0"/>
              <a:cs typeface="Arial" charset="0"/>
            </a:endParaRPr>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21163" y="6437313"/>
            <a:ext cx="684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LOGO-CE for Word Positive Taxation.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49663" y="323850"/>
            <a:ext cx="1812925"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39952" y="1700808"/>
            <a:ext cx="4536504" cy="2088232"/>
          </a:xfrm>
        </p:spPr>
        <p:txBody>
          <a:bodyPr/>
          <a:lstStyle>
            <a:lvl1pPr>
              <a:defRPr sz="7600">
                <a:solidFill>
                  <a:srgbClr val="FFD62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a:buNone/>
              <a:defRPr sz="3000" b="1" i="0">
                <a:solidFill>
                  <a:schemeClr val="bg1"/>
                </a:solidFill>
              </a:defRPr>
            </a:lvl1pPr>
            <a:lvl3pPr marL="228600" indent="-228600" algn="l">
              <a:defRPr sz="3000" b="1">
                <a:solidFill>
                  <a:schemeClr val="bg1"/>
                </a:solidFill>
              </a:defRPr>
            </a:lvl3pPr>
          </a:lstStyle>
          <a:p>
            <a:pPr lvl="0"/>
            <a:r>
              <a:rPr lang="en-US" smtClean="0"/>
              <a:t>Click to edit Master text styles</a:t>
            </a:r>
          </a:p>
        </p:txBody>
      </p:sp>
      <p:sp>
        <p:nvSpPr>
          <p:cNvPr id="7" name="Rectangle 4"/>
          <p:cNvSpPr>
            <a:spLocks noGrp="1" noChangeArrowheads="1"/>
          </p:cNvSpPr>
          <p:nvPr>
            <p:ph type="dt" sz="half" idx="10"/>
          </p:nvPr>
        </p:nvSpPr>
        <p:spPr>
          <a:xfrm>
            <a:off x="457200" y="6092825"/>
            <a:ext cx="2133600" cy="476250"/>
          </a:xfrm>
        </p:spPr>
        <p:txBody>
          <a:bodyPr/>
          <a:lstStyle>
            <a:lvl1pPr>
              <a:defRPr>
                <a:solidFill>
                  <a:schemeClr val="bg1"/>
                </a:solidFill>
              </a:defRPr>
            </a:lvl1pPr>
          </a:lstStyle>
          <a:p>
            <a:pPr>
              <a:defRPr/>
            </a:pPr>
            <a:endParaRPr lang="en-GB"/>
          </a:p>
        </p:txBody>
      </p:sp>
      <p:sp>
        <p:nvSpPr>
          <p:cNvPr id="8" name="Rectangle 5"/>
          <p:cNvSpPr>
            <a:spLocks noGrp="1" noChangeArrowheads="1"/>
          </p:cNvSpPr>
          <p:nvPr>
            <p:ph type="ftr" sz="quarter" idx="11"/>
          </p:nvPr>
        </p:nvSpPr>
        <p:spPr>
          <a:xfrm>
            <a:off x="3124200" y="6092825"/>
            <a:ext cx="2895600" cy="476250"/>
          </a:xfrm>
        </p:spPr>
        <p:txBody>
          <a:bodyPr/>
          <a:lstStyle>
            <a:lvl1pPr>
              <a:defRPr>
                <a:solidFill>
                  <a:schemeClr val="bg1"/>
                </a:solidFill>
              </a:defRPr>
            </a:lvl1pPr>
          </a:lstStyle>
          <a:p>
            <a:pPr>
              <a:defRPr/>
            </a:pPr>
            <a:endParaRPr/>
          </a:p>
        </p:txBody>
      </p:sp>
      <p:sp>
        <p:nvSpPr>
          <p:cNvPr id="9" name="Rectangle 6"/>
          <p:cNvSpPr>
            <a:spLocks noGrp="1" noChangeArrowheads="1"/>
          </p:cNvSpPr>
          <p:nvPr>
            <p:ph type="sldNum" sz="quarter" idx="12"/>
          </p:nvPr>
        </p:nvSpPr>
        <p:spPr>
          <a:xfrm>
            <a:off x="6553200" y="6092825"/>
            <a:ext cx="2133600" cy="476250"/>
          </a:xfrm>
        </p:spPr>
        <p:txBody>
          <a:bodyPr/>
          <a:lstStyle>
            <a:lvl1pPr>
              <a:defRPr>
                <a:solidFill>
                  <a:schemeClr val="bg1"/>
                </a:solidFill>
              </a:defRPr>
            </a:lvl1pPr>
          </a:lstStyle>
          <a:p>
            <a:pPr>
              <a:defRPr/>
            </a:pPr>
            <a:fld id="{CBB36489-5A89-4BAF-A8C8-612F61874697}" type="slidenum">
              <a:rPr lang="en-GB"/>
              <a:pPr>
                <a:defRPr/>
              </a:pPr>
              <a:t>‹#›</a:t>
            </a:fld>
            <a:endParaRPr lang="en-GB"/>
          </a:p>
        </p:txBody>
      </p:sp>
    </p:spTree>
    <p:extLst>
      <p:ext uri="{BB962C8B-B14F-4D97-AF65-F5344CB8AC3E}">
        <p14:creationId xmlns:p14="http://schemas.microsoft.com/office/powerpoint/2010/main" val="1800226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a:p>
        </p:txBody>
      </p:sp>
      <p:sp>
        <p:nvSpPr>
          <p:cNvPr id="7" name="Rectangle 6"/>
          <p:cNvSpPr>
            <a:spLocks noGrp="1" noChangeArrowheads="1"/>
          </p:cNvSpPr>
          <p:nvPr>
            <p:ph type="sldNum" sz="quarter" idx="12"/>
          </p:nvPr>
        </p:nvSpPr>
        <p:spPr/>
        <p:txBody>
          <a:bodyPr/>
          <a:lstStyle>
            <a:lvl1pPr>
              <a:defRPr/>
            </a:lvl1pPr>
          </a:lstStyle>
          <a:p>
            <a:pPr>
              <a:defRPr/>
            </a:pPr>
            <a:fld id="{CB91DDE8-F0A8-4E9F-B13C-50FF4984D860}" type="slidenum">
              <a:rPr lang="en-GB"/>
              <a:pPr>
                <a:defRPr/>
              </a:pPr>
              <a:t>‹#›</a:t>
            </a:fld>
            <a:endParaRPr lang="en-GB"/>
          </a:p>
        </p:txBody>
      </p:sp>
    </p:spTree>
    <p:extLst>
      <p:ext uri="{BB962C8B-B14F-4D97-AF65-F5344CB8AC3E}">
        <p14:creationId xmlns:p14="http://schemas.microsoft.com/office/powerpoint/2010/main" val="303341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a:p>
        </p:txBody>
      </p:sp>
      <p:sp>
        <p:nvSpPr>
          <p:cNvPr id="6" name="Rectangle 6"/>
          <p:cNvSpPr>
            <a:spLocks noGrp="1" noChangeArrowheads="1"/>
          </p:cNvSpPr>
          <p:nvPr>
            <p:ph type="sldNum" sz="quarter" idx="12"/>
          </p:nvPr>
        </p:nvSpPr>
        <p:spPr/>
        <p:txBody>
          <a:bodyPr/>
          <a:lstStyle>
            <a:lvl1pPr>
              <a:defRPr/>
            </a:lvl1pPr>
          </a:lstStyle>
          <a:p>
            <a:pPr>
              <a:defRPr/>
            </a:pPr>
            <a:fld id="{434613BF-E4F2-4215-8A16-2ACB01244D72}" type="slidenum">
              <a:rPr lang="en-GB"/>
              <a:pPr>
                <a:defRPr/>
              </a:pPr>
              <a:t>‹#›</a:t>
            </a:fld>
            <a:endParaRPr lang="en-GB"/>
          </a:p>
        </p:txBody>
      </p:sp>
    </p:spTree>
    <p:extLst>
      <p:ext uri="{BB962C8B-B14F-4D97-AF65-F5344CB8AC3E}">
        <p14:creationId xmlns:p14="http://schemas.microsoft.com/office/powerpoint/2010/main" val="3274120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a:p>
        </p:txBody>
      </p:sp>
      <p:sp>
        <p:nvSpPr>
          <p:cNvPr id="6" name="Rectangle 6"/>
          <p:cNvSpPr>
            <a:spLocks noGrp="1" noChangeArrowheads="1"/>
          </p:cNvSpPr>
          <p:nvPr>
            <p:ph type="sldNum" sz="quarter" idx="12"/>
          </p:nvPr>
        </p:nvSpPr>
        <p:spPr/>
        <p:txBody>
          <a:bodyPr/>
          <a:lstStyle>
            <a:lvl1pPr>
              <a:defRPr/>
            </a:lvl1pPr>
          </a:lstStyle>
          <a:p>
            <a:pPr>
              <a:defRPr/>
            </a:pPr>
            <a:fld id="{C60017B9-312F-4BFD-82D8-193C74B0CD20}" type="slidenum">
              <a:rPr lang="en-GB"/>
              <a:pPr>
                <a:defRPr/>
              </a:pPr>
              <a:t>‹#›</a:t>
            </a:fld>
            <a:endParaRPr lang="en-GB"/>
          </a:p>
        </p:txBody>
      </p:sp>
    </p:spTree>
    <p:extLst>
      <p:ext uri="{BB962C8B-B14F-4D97-AF65-F5344CB8AC3E}">
        <p14:creationId xmlns:p14="http://schemas.microsoft.com/office/powerpoint/2010/main" val="370144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38D4D6"/>
          </a:solidFill>
          <a:ln>
            <a:solidFill>
              <a:srgbClr val="38D4D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5" name="Picture 7" descr="LOGO-CE for Word Negative Taxation.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54438" y="306388"/>
            <a:ext cx="1617662"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54500" y="6457950"/>
            <a:ext cx="61277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8313" y="1556271"/>
            <a:ext cx="8229600" cy="936625"/>
          </a:xfrm>
        </p:spPr>
        <p:txBody>
          <a:bodyPr/>
          <a:lstStyle/>
          <a:p>
            <a:r>
              <a:rPr lang="en-US" smtClean="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9FBA"/>
              </a:buClr>
              <a:defRPr/>
            </a:lvl2pPr>
            <a:lvl3pPr>
              <a:buFontTx/>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Rectangle 4"/>
          <p:cNvSpPr>
            <a:spLocks noGrp="1" noChangeArrowheads="1"/>
          </p:cNvSpPr>
          <p:nvPr>
            <p:ph type="dt" sz="half" idx="10"/>
          </p:nvPr>
        </p:nvSpPr>
        <p:spPr>
          <a:xfrm>
            <a:off x="457200" y="6092825"/>
            <a:ext cx="2133600" cy="476250"/>
          </a:xfrm>
        </p:spPr>
        <p:txBody>
          <a:bodyPr/>
          <a:lstStyle>
            <a:lvl1pPr>
              <a:defRPr>
                <a:solidFill>
                  <a:schemeClr val="tx1"/>
                </a:solidFill>
              </a:defRPr>
            </a:lvl1pPr>
          </a:lstStyle>
          <a:p>
            <a:pPr>
              <a:defRPr/>
            </a:pPr>
            <a:endParaRPr lang="en-GB"/>
          </a:p>
        </p:txBody>
      </p:sp>
      <p:sp>
        <p:nvSpPr>
          <p:cNvPr id="8" name="Rectangle 5"/>
          <p:cNvSpPr>
            <a:spLocks noGrp="1" noChangeArrowheads="1"/>
          </p:cNvSpPr>
          <p:nvPr>
            <p:ph type="ftr" sz="quarter" idx="11"/>
          </p:nvPr>
        </p:nvSpPr>
        <p:spPr>
          <a:xfrm>
            <a:off x="3124200" y="6092825"/>
            <a:ext cx="2895600" cy="476250"/>
          </a:xfrm>
        </p:spPr>
        <p:txBody>
          <a:bodyPr/>
          <a:lstStyle>
            <a:lvl1pPr>
              <a:defRPr>
                <a:solidFill>
                  <a:schemeClr val="tx1"/>
                </a:solidFill>
              </a:defRPr>
            </a:lvl1pPr>
          </a:lstStyle>
          <a:p>
            <a:pPr>
              <a:defRPr/>
            </a:pPr>
            <a:endParaRPr/>
          </a:p>
        </p:txBody>
      </p:sp>
      <p:sp>
        <p:nvSpPr>
          <p:cNvPr id="9" name="Rectangle 6"/>
          <p:cNvSpPr>
            <a:spLocks noGrp="1" noChangeArrowheads="1"/>
          </p:cNvSpPr>
          <p:nvPr>
            <p:ph type="sldNum" sz="quarter" idx="12"/>
          </p:nvPr>
        </p:nvSpPr>
        <p:spPr>
          <a:xfrm>
            <a:off x="6553200" y="6092825"/>
            <a:ext cx="2133600" cy="476250"/>
          </a:xfrm>
        </p:spPr>
        <p:txBody>
          <a:bodyPr/>
          <a:lstStyle>
            <a:lvl1pPr>
              <a:defRPr/>
            </a:lvl1pPr>
          </a:lstStyle>
          <a:p>
            <a:pPr>
              <a:defRPr/>
            </a:pPr>
            <a:fld id="{8239F4A8-0878-4C8A-BA41-FA0AE74CC352}" type="slidenum">
              <a:rPr lang="en-GB"/>
              <a:pPr>
                <a:defRPr/>
              </a:pPr>
              <a:t>‹#›</a:t>
            </a:fld>
            <a:endParaRPr lang="en-GB"/>
          </a:p>
        </p:txBody>
      </p:sp>
    </p:spTree>
    <p:extLst>
      <p:ext uri="{BB962C8B-B14F-4D97-AF65-F5344CB8AC3E}">
        <p14:creationId xmlns:p14="http://schemas.microsoft.com/office/powerpoint/2010/main" val="4137560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4" name="Picture 2" descr="C:\DOCUME~1\lenain\LOCALS~1\Temp\7zE36.tmp\LOGO-CE Landscape Positive TAXUD E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77013" y="5940425"/>
            <a:ext cx="2243137"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8313" y="475200"/>
            <a:ext cx="8229600" cy="936625"/>
          </a:xfrm>
        </p:spPr>
        <p:txBody>
          <a:bodyPr/>
          <a:lstStyle/>
          <a:p>
            <a:r>
              <a:rPr lang="en-US" smtClean="0"/>
              <a:t>Click to edit Master title style</a:t>
            </a:r>
            <a:endParaRPr lang="en-GB" dirty="0"/>
          </a:p>
        </p:txBody>
      </p:sp>
      <p:sp>
        <p:nvSpPr>
          <p:cNvPr id="11" name="Content Placeholder 2"/>
          <p:cNvSpPr>
            <a:spLocks noGrp="1"/>
          </p:cNvSpPr>
          <p:nvPr>
            <p:ph idx="1"/>
          </p:nvPr>
        </p:nvSpPr>
        <p:spPr>
          <a:xfrm>
            <a:off x="468000" y="1764000"/>
            <a:ext cx="8229600" cy="3969256"/>
          </a:xfrm>
        </p:spPr>
        <p:txBody>
          <a:bodyPr/>
          <a:lstStyle>
            <a:lvl1pPr marL="0" indent="-342900">
              <a:buClr>
                <a:srgbClr val="0F5494"/>
              </a:buClr>
              <a:buSzPct val="120000"/>
              <a:buFont typeface="Arial" pitchFamily="34" charset="0"/>
              <a:buChar char="•"/>
              <a:defRPr/>
            </a:lvl1pPr>
            <a:lvl2pPr>
              <a:buClr>
                <a:srgbClr val="009FBA"/>
              </a:buClr>
              <a:defRPr/>
            </a:lvl2pPr>
            <a:lvl3pPr>
              <a:buFontTx/>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Rectangle 4"/>
          <p:cNvSpPr>
            <a:spLocks noGrp="1" noChangeArrowheads="1"/>
          </p:cNvSpPr>
          <p:nvPr>
            <p:ph type="dt" sz="half" idx="10"/>
          </p:nvPr>
        </p:nvSpPr>
        <p:spPr>
          <a:xfrm>
            <a:off x="457200" y="6092825"/>
            <a:ext cx="2133600" cy="476250"/>
          </a:xfrm>
        </p:spPr>
        <p:txBody>
          <a:bodyPr/>
          <a:lstStyle>
            <a:lvl1pPr>
              <a:defRPr>
                <a:solidFill>
                  <a:schemeClr val="tx1"/>
                </a:solidFill>
              </a:defRPr>
            </a:lvl1pPr>
          </a:lstStyle>
          <a:p>
            <a:pPr>
              <a:defRPr/>
            </a:pPr>
            <a:endParaRPr lang="en-GB"/>
          </a:p>
        </p:txBody>
      </p:sp>
      <p:sp>
        <p:nvSpPr>
          <p:cNvPr id="6" name="Rectangle 5"/>
          <p:cNvSpPr>
            <a:spLocks noGrp="1" noChangeArrowheads="1"/>
          </p:cNvSpPr>
          <p:nvPr>
            <p:ph type="ftr" sz="quarter" idx="11"/>
          </p:nvPr>
        </p:nvSpPr>
        <p:spPr>
          <a:xfrm>
            <a:off x="3124200" y="6092825"/>
            <a:ext cx="2895600" cy="476250"/>
          </a:xfrm>
        </p:spPr>
        <p:txBody>
          <a:bodyPr/>
          <a:lstStyle>
            <a:lvl1pPr>
              <a:defRPr>
                <a:solidFill>
                  <a:schemeClr val="tx1"/>
                </a:solidFill>
              </a:defRPr>
            </a:lvl1pPr>
          </a:lstStyle>
          <a:p>
            <a:pPr>
              <a:defRPr/>
            </a:pPr>
            <a:endParaRPr/>
          </a:p>
        </p:txBody>
      </p:sp>
      <p:sp>
        <p:nvSpPr>
          <p:cNvPr id="7" name="Rectangle 6"/>
          <p:cNvSpPr>
            <a:spLocks noGrp="1" noChangeArrowheads="1"/>
          </p:cNvSpPr>
          <p:nvPr>
            <p:ph type="sldNum" sz="quarter" idx="12"/>
          </p:nvPr>
        </p:nvSpPr>
        <p:spPr>
          <a:xfrm>
            <a:off x="6553200" y="6092825"/>
            <a:ext cx="2133600" cy="476250"/>
          </a:xfrm>
        </p:spPr>
        <p:txBody>
          <a:bodyPr/>
          <a:lstStyle>
            <a:lvl1pPr>
              <a:defRPr/>
            </a:lvl1pPr>
          </a:lstStyle>
          <a:p>
            <a:pPr>
              <a:defRPr/>
            </a:pPr>
            <a:fld id="{76E766CE-50FE-45D7-B845-A4CF5059E379}" type="slidenum">
              <a:rPr lang="en-GB"/>
              <a:pPr>
                <a:defRPr/>
              </a:pPr>
              <a:t>‹#›</a:t>
            </a:fld>
            <a:endParaRPr lang="en-GB"/>
          </a:p>
        </p:txBody>
      </p:sp>
    </p:spTree>
    <p:extLst>
      <p:ext uri="{BB962C8B-B14F-4D97-AF65-F5344CB8AC3E}">
        <p14:creationId xmlns:p14="http://schemas.microsoft.com/office/powerpoint/2010/main" val="2042633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a:p>
        </p:txBody>
      </p:sp>
      <p:sp>
        <p:nvSpPr>
          <p:cNvPr id="6" name="Rectangle 6"/>
          <p:cNvSpPr>
            <a:spLocks noGrp="1" noChangeArrowheads="1"/>
          </p:cNvSpPr>
          <p:nvPr>
            <p:ph type="sldNum" sz="quarter" idx="12"/>
          </p:nvPr>
        </p:nvSpPr>
        <p:spPr/>
        <p:txBody>
          <a:bodyPr/>
          <a:lstStyle>
            <a:lvl1pPr>
              <a:defRPr/>
            </a:lvl1pPr>
          </a:lstStyle>
          <a:p>
            <a:pPr>
              <a:defRPr/>
            </a:pPr>
            <a:fld id="{613CD152-9180-4919-9C38-E29C6692D744}" type="slidenum">
              <a:rPr lang="en-GB"/>
              <a:pPr>
                <a:defRPr/>
              </a:pPr>
              <a:t>‹#›</a:t>
            </a:fld>
            <a:endParaRPr lang="en-GB"/>
          </a:p>
        </p:txBody>
      </p:sp>
    </p:spTree>
    <p:extLst>
      <p:ext uri="{BB962C8B-B14F-4D97-AF65-F5344CB8AC3E}">
        <p14:creationId xmlns:p14="http://schemas.microsoft.com/office/powerpoint/2010/main" val="3144961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a:p>
        </p:txBody>
      </p:sp>
      <p:sp>
        <p:nvSpPr>
          <p:cNvPr id="7" name="Rectangle 6"/>
          <p:cNvSpPr>
            <a:spLocks noGrp="1" noChangeArrowheads="1"/>
          </p:cNvSpPr>
          <p:nvPr>
            <p:ph type="sldNum" sz="quarter" idx="12"/>
          </p:nvPr>
        </p:nvSpPr>
        <p:spPr/>
        <p:txBody>
          <a:bodyPr/>
          <a:lstStyle>
            <a:lvl1pPr>
              <a:defRPr/>
            </a:lvl1pPr>
          </a:lstStyle>
          <a:p>
            <a:pPr>
              <a:defRPr/>
            </a:pPr>
            <a:fld id="{0DEB6D92-D544-4FA8-9745-64BFFB28B142}" type="slidenum">
              <a:rPr lang="en-GB"/>
              <a:pPr>
                <a:defRPr/>
              </a:pPr>
              <a:t>‹#›</a:t>
            </a:fld>
            <a:endParaRPr lang="en-GB"/>
          </a:p>
        </p:txBody>
      </p:sp>
    </p:spTree>
    <p:extLst>
      <p:ext uri="{BB962C8B-B14F-4D97-AF65-F5344CB8AC3E}">
        <p14:creationId xmlns:p14="http://schemas.microsoft.com/office/powerpoint/2010/main" val="3765089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p>
        </p:txBody>
      </p:sp>
      <p:sp>
        <p:nvSpPr>
          <p:cNvPr id="8" name="Rectangle 5"/>
          <p:cNvSpPr>
            <a:spLocks noGrp="1" noChangeArrowheads="1"/>
          </p:cNvSpPr>
          <p:nvPr>
            <p:ph type="ftr" sz="quarter" idx="11"/>
          </p:nvPr>
        </p:nvSpPr>
        <p:spPr/>
        <p:txBody>
          <a:bodyPr/>
          <a:lstStyle>
            <a:lvl1pPr>
              <a:defRPr/>
            </a:lvl1pPr>
          </a:lstStyle>
          <a:p>
            <a:pPr>
              <a:defRPr/>
            </a:pPr>
            <a:endParaRPr/>
          </a:p>
        </p:txBody>
      </p:sp>
      <p:sp>
        <p:nvSpPr>
          <p:cNvPr id="9" name="Rectangle 6"/>
          <p:cNvSpPr>
            <a:spLocks noGrp="1" noChangeArrowheads="1"/>
          </p:cNvSpPr>
          <p:nvPr>
            <p:ph type="sldNum" sz="quarter" idx="12"/>
          </p:nvPr>
        </p:nvSpPr>
        <p:spPr/>
        <p:txBody>
          <a:bodyPr/>
          <a:lstStyle>
            <a:lvl1pPr>
              <a:defRPr/>
            </a:lvl1pPr>
          </a:lstStyle>
          <a:p>
            <a:pPr>
              <a:defRPr/>
            </a:pPr>
            <a:fld id="{67822374-A31C-47BA-93C0-0AC97B008CF8}" type="slidenum">
              <a:rPr lang="en-GB"/>
              <a:pPr>
                <a:defRPr/>
              </a:pPr>
              <a:t>‹#›</a:t>
            </a:fld>
            <a:endParaRPr lang="en-GB"/>
          </a:p>
        </p:txBody>
      </p:sp>
    </p:spTree>
    <p:extLst>
      <p:ext uri="{BB962C8B-B14F-4D97-AF65-F5344CB8AC3E}">
        <p14:creationId xmlns:p14="http://schemas.microsoft.com/office/powerpoint/2010/main" val="300821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p>
        </p:txBody>
      </p:sp>
      <p:sp>
        <p:nvSpPr>
          <p:cNvPr id="4" name="Rectangle 5"/>
          <p:cNvSpPr>
            <a:spLocks noGrp="1" noChangeArrowheads="1"/>
          </p:cNvSpPr>
          <p:nvPr>
            <p:ph type="ftr" sz="quarter" idx="11"/>
          </p:nvPr>
        </p:nvSpPr>
        <p:spPr/>
        <p:txBody>
          <a:bodyPr/>
          <a:lstStyle>
            <a:lvl1pPr>
              <a:defRPr/>
            </a:lvl1pPr>
          </a:lstStyle>
          <a:p>
            <a:pPr>
              <a:defRPr/>
            </a:pPr>
            <a:endParaRPr/>
          </a:p>
        </p:txBody>
      </p:sp>
      <p:sp>
        <p:nvSpPr>
          <p:cNvPr id="5" name="Rectangle 6"/>
          <p:cNvSpPr>
            <a:spLocks noGrp="1" noChangeArrowheads="1"/>
          </p:cNvSpPr>
          <p:nvPr>
            <p:ph type="sldNum" sz="quarter" idx="12"/>
          </p:nvPr>
        </p:nvSpPr>
        <p:spPr/>
        <p:txBody>
          <a:bodyPr/>
          <a:lstStyle>
            <a:lvl1pPr>
              <a:defRPr/>
            </a:lvl1pPr>
          </a:lstStyle>
          <a:p>
            <a:pPr>
              <a:defRPr/>
            </a:pPr>
            <a:fld id="{A89F91CF-30C5-42FB-9027-98FAE1B7F916}" type="slidenum">
              <a:rPr lang="en-GB"/>
              <a:pPr>
                <a:defRPr/>
              </a:pPr>
              <a:t>‹#›</a:t>
            </a:fld>
            <a:endParaRPr lang="en-GB"/>
          </a:p>
        </p:txBody>
      </p:sp>
    </p:spTree>
    <p:extLst>
      <p:ext uri="{BB962C8B-B14F-4D97-AF65-F5344CB8AC3E}">
        <p14:creationId xmlns:p14="http://schemas.microsoft.com/office/powerpoint/2010/main" val="206347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p>
        </p:txBody>
      </p:sp>
      <p:sp>
        <p:nvSpPr>
          <p:cNvPr id="3" name="Rectangle 5"/>
          <p:cNvSpPr>
            <a:spLocks noGrp="1" noChangeArrowheads="1"/>
          </p:cNvSpPr>
          <p:nvPr>
            <p:ph type="ftr" sz="quarter" idx="11"/>
          </p:nvPr>
        </p:nvSpPr>
        <p:spPr/>
        <p:txBody>
          <a:bodyPr/>
          <a:lstStyle>
            <a:lvl1pPr>
              <a:defRPr/>
            </a:lvl1pPr>
          </a:lstStyle>
          <a:p>
            <a:pPr>
              <a:defRPr/>
            </a:pPr>
            <a:endParaRPr/>
          </a:p>
        </p:txBody>
      </p:sp>
      <p:sp>
        <p:nvSpPr>
          <p:cNvPr id="4" name="Rectangle 6"/>
          <p:cNvSpPr>
            <a:spLocks noGrp="1" noChangeArrowheads="1"/>
          </p:cNvSpPr>
          <p:nvPr>
            <p:ph type="sldNum" sz="quarter" idx="12"/>
          </p:nvPr>
        </p:nvSpPr>
        <p:spPr/>
        <p:txBody>
          <a:bodyPr/>
          <a:lstStyle>
            <a:lvl1pPr>
              <a:defRPr/>
            </a:lvl1pPr>
          </a:lstStyle>
          <a:p>
            <a:pPr>
              <a:defRPr/>
            </a:pPr>
            <a:fld id="{522EDC61-73F3-4BCE-B726-B8034A71AB5D}" type="slidenum">
              <a:rPr lang="en-GB"/>
              <a:pPr>
                <a:defRPr/>
              </a:pPr>
              <a:t>‹#›</a:t>
            </a:fld>
            <a:endParaRPr lang="en-GB"/>
          </a:p>
        </p:txBody>
      </p:sp>
    </p:spTree>
    <p:extLst>
      <p:ext uri="{BB962C8B-B14F-4D97-AF65-F5344CB8AC3E}">
        <p14:creationId xmlns:p14="http://schemas.microsoft.com/office/powerpoint/2010/main" val="294767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a:p>
        </p:txBody>
      </p:sp>
      <p:sp>
        <p:nvSpPr>
          <p:cNvPr id="7" name="Rectangle 6"/>
          <p:cNvSpPr>
            <a:spLocks noGrp="1" noChangeArrowheads="1"/>
          </p:cNvSpPr>
          <p:nvPr>
            <p:ph type="sldNum" sz="quarter" idx="12"/>
          </p:nvPr>
        </p:nvSpPr>
        <p:spPr/>
        <p:txBody>
          <a:bodyPr/>
          <a:lstStyle>
            <a:lvl1pPr>
              <a:defRPr/>
            </a:lvl1pPr>
          </a:lstStyle>
          <a:p>
            <a:pPr>
              <a:defRPr/>
            </a:pPr>
            <a:fld id="{2F1E93D9-30CC-4875-809C-B16851043631}" type="slidenum">
              <a:rPr lang="en-GB"/>
              <a:pPr>
                <a:defRPr/>
              </a:pPr>
              <a:t>‹#›</a:t>
            </a:fld>
            <a:endParaRPr lang="en-GB"/>
          </a:p>
        </p:txBody>
      </p:sp>
    </p:spTree>
    <p:extLst>
      <p:ext uri="{BB962C8B-B14F-4D97-AF65-F5344CB8AC3E}">
        <p14:creationId xmlns:p14="http://schemas.microsoft.com/office/powerpoint/2010/main" val="217684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ea typeface="+mn-ea"/>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a:solidFill>
                  <a:schemeClr val="tx1"/>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pitchFamily="34" charset="0"/>
                <a:cs typeface="Arial" pitchFamily="34" charset="0"/>
              </a:defRPr>
            </a:lvl1pPr>
          </a:lstStyle>
          <a:p>
            <a:pPr>
              <a:defRPr/>
            </a:pPr>
            <a:fld id="{DD10AF5E-235A-4F85-855F-81507D9D405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389" r:id="rId1"/>
    <p:sldLayoutId id="2147484390" r:id="rId2"/>
    <p:sldLayoutId id="2147484391" r:id="rId3"/>
    <p:sldLayoutId id="2147484392" r:id="rId4"/>
    <p:sldLayoutId id="2147484393" r:id="rId5"/>
    <p:sldLayoutId id="2147484394" r:id="rId6"/>
    <p:sldLayoutId id="2147484395" r:id="rId7"/>
    <p:sldLayoutId id="2147484396" r:id="rId8"/>
    <p:sldLayoutId id="2147484397" r:id="rId9"/>
    <p:sldLayoutId id="2147484398" r:id="rId10"/>
    <p:sldLayoutId id="2147484399" r:id="rId11"/>
    <p:sldLayoutId id="2147484400" r:id="rId12"/>
  </p:sldLayoutIdLst>
  <p:txStyles>
    <p:titleStyle>
      <a:lvl1pPr marL="358775" indent="-358775" algn="l" rtl="0" eaLnBrk="0" fontAlgn="base" hangingPunct="0">
        <a:spcBef>
          <a:spcPct val="0"/>
        </a:spcBef>
        <a:spcAft>
          <a:spcPct val="0"/>
        </a:spcAft>
        <a:defRPr sz="3000" b="1">
          <a:solidFill>
            <a:srgbClr val="0F5494"/>
          </a:solidFill>
          <a:latin typeface="+mj-lt"/>
          <a:ea typeface="MS PGothic" pitchFamily="34" charset="-128"/>
          <a:cs typeface="ＭＳ Ｐゴシック" charset="0"/>
        </a:defRPr>
      </a:lvl1pPr>
      <a:lvl2pPr marL="358775" indent="-358775" algn="l" rtl="0" eaLnBrk="0" fontAlgn="base" hangingPunct="0">
        <a:spcBef>
          <a:spcPct val="0"/>
        </a:spcBef>
        <a:spcAft>
          <a:spcPct val="0"/>
        </a:spcAft>
        <a:defRPr sz="3000" b="1">
          <a:solidFill>
            <a:srgbClr val="0F5494"/>
          </a:solidFill>
          <a:latin typeface="Verdana" pitchFamily="34" charset="0"/>
          <a:ea typeface="MS PGothic" pitchFamily="34" charset="-128"/>
          <a:cs typeface="ＭＳ Ｐゴシック" charset="0"/>
        </a:defRPr>
      </a:lvl2pPr>
      <a:lvl3pPr marL="358775" indent="-358775" algn="l" rtl="0" eaLnBrk="0" fontAlgn="base" hangingPunct="0">
        <a:spcBef>
          <a:spcPct val="0"/>
        </a:spcBef>
        <a:spcAft>
          <a:spcPct val="0"/>
        </a:spcAft>
        <a:defRPr sz="3000" b="1">
          <a:solidFill>
            <a:srgbClr val="0F5494"/>
          </a:solidFill>
          <a:latin typeface="Verdana" pitchFamily="34" charset="0"/>
          <a:ea typeface="MS PGothic" pitchFamily="34" charset="-128"/>
          <a:cs typeface="ＭＳ Ｐゴシック" charset="0"/>
        </a:defRPr>
      </a:lvl3pPr>
      <a:lvl4pPr marL="358775" indent="-358775" algn="l" rtl="0" eaLnBrk="0" fontAlgn="base" hangingPunct="0">
        <a:spcBef>
          <a:spcPct val="0"/>
        </a:spcBef>
        <a:spcAft>
          <a:spcPct val="0"/>
        </a:spcAft>
        <a:defRPr sz="3000" b="1">
          <a:solidFill>
            <a:srgbClr val="0F5494"/>
          </a:solidFill>
          <a:latin typeface="Verdana" pitchFamily="34" charset="0"/>
          <a:ea typeface="MS PGothic" pitchFamily="34" charset="-128"/>
          <a:cs typeface="ＭＳ Ｐゴシック" charset="0"/>
        </a:defRPr>
      </a:lvl4pPr>
      <a:lvl5pPr marL="358775" indent="-358775" algn="l" rtl="0" eaLnBrk="0" fontAlgn="base" hangingPunct="0">
        <a:spcBef>
          <a:spcPct val="0"/>
        </a:spcBef>
        <a:spcAft>
          <a:spcPct val="0"/>
        </a:spcAft>
        <a:defRPr sz="3000" b="1">
          <a:solidFill>
            <a:srgbClr val="0F5494"/>
          </a:solidFill>
          <a:latin typeface="Verdana" pitchFamily="34" charset="0"/>
          <a:ea typeface="MS PGothic" pitchFamily="34" charset="-128"/>
          <a:cs typeface="ＭＳ Ｐゴシック"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ea typeface="MS PGothic" pitchFamily="34" charset="-128"/>
        </a:defRPr>
      </a:lvl2pPr>
      <a:lvl3pPr marL="1143000" indent="-228600" algn="l" rtl="0" eaLnBrk="0" fontAlgn="base" hangingPunct="0">
        <a:spcBef>
          <a:spcPct val="20000"/>
        </a:spcBef>
        <a:spcAft>
          <a:spcPct val="0"/>
        </a:spcAft>
        <a:defRPr sz="1400">
          <a:solidFill>
            <a:srgbClr val="0F5494"/>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Arial" charset="0"/>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Arial" charset="0"/>
          <a:ea typeface="MS PGothic" pitchFamily="34" charset="-128"/>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li.d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1520" y="1916114"/>
            <a:ext cx="5543848" cy="1512886"/>
          </a:xfrm>
        </p:spPr>
        <p:txBody>
          <a:bodyPr/>
          <a:lstStyle/>
          <a:p>
            <a:pPr marL="0" indent="0" eaLnBrk="1" hangingPunct="1"/>
            <a:r>
              <a:rPr lang="en-GB" altLang="en-US" sz="3200" dirty="0" smtClean="0"/>
              <a:t>Platform for Tax Good Governance</a:t>
            </a:r>
          </a:p>
        </p:txBody>
      </p:sp>
      <p:sp>
        <p:nvSpPr>
          <p:cNvPr id="14339" name="Content Placeholder 2"/>
          <p:cNvSpPr>
            <a:spLocks noGrp="1"/>
          </p:cNvSpPr>
          <p:nvPr>
            <p:ph idx="1"/>
          </p:nvPr>
        </p:nvSpPr>
        <p:spPr>
          <a:xfrm>
            <a:off x="539552" y="4149080"/>
            <a:ext cx="8351837" cy="1871663"/>
          </a:xfrm>
        </p:spPr>
        <p:txBody>
          <a:bodyPr/>
          <a:lstStyle/>
          <a:p>
            <a:pPr indent="0" defTabSz="1520825" eaLnBrk="1" hangingPunct="1"/>
            <a:r>
              <a:rPr lang="en-GB" altLang="en-US" sz="4000" dirty="0" smtClean="0"/>
              <a:t>Fair </a:t>
            </a:r>
            <a:r>
              <a:rPr lang="en-GB" altLang="en-US" sz="4000" dirty="0"/>
              <a:t>C</a:t>
            </a:r>
            <a:r>
              <a:rPr lang="en-GB" altLang="en-US" sz="4000" dirty="0" smtClean="0"/>
              <a:t>orporate </a:t>
            </a:r>
            <a:r>
              <a:rPr lang="en-GB" altLang="en-US" sz="4000" dirty="0"/>
              <a:t>T</a:t>
            </a:r>
            <a:r>
              <a:rPr lang="en-GB" altLang="en-US" sz="4000" dirty="0" smtClean="0"/>
              <a:t>axation</a:t>
            </a:r>
          </a:p>
        </p:txBody>
      </p:sp>
      <p:sp>
        <p:nvSpPr>
          <p:cNvPr id="2" name="TextBox 1"/>
          <p:cNvSpPr txBox="1"/>
          <p:nvPr/>
        </p:nvSpPr>
        <p:spPr>
          <a:xfrm>
            <a:off x="6732240" y="6237312"/>
            <a:ext cx="1633781" cy="338554"/>
          </a:xfrm>
          <a:prstGeom prst="rect">
            <a:avLst/>
          </a:prstGeom>
          <a:noFill/>
        </p:spPr>
        <p:txBody>
          <a:bodyPr wrap="none" rtlCol="0">
            <a:spAutoFit/>
          </a:bodyPr>
          <a:lstStyle/>
          <a:p>
            <a:r>
              <a:rPr lang="de-DE" sz="1600" dirty="0" smtClean="0">
                <a:solidFill>
                  <a:schemeClr val="bg1"/>
                </a:solidFill>
              </a:rPr>
              <a:t>19/12/2018</a:t>
            </a:r>
            <a:endParaRPr lang="en-GB" sz="1600"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16" y="1484784"/>
            <a:ext cx="8856984" cy="936625"/>
          </a:xfrm>
        </p:spPr>
        <p:txBody>
          <a:bodyPr/>
          <a:lstStyle/>
          <a:p>
            <a:r>
              <a:rPr lang="fr-BE" dirty="0" err="1" smtClean="0"/>
              <a:t>Why</a:t>
            </a:r>
            <a:r>
              <a:rPr lang="fr-BE" dirty="0" smtClean="0"/>
              <a:t> </a:t>
            </a:r>
            <a:r>
              <a:rPr lang="fr-BE" dirty="0" err="1" smtClean="0"/>
              <a:t>discussing</a:t>
            </a:r>
            <a:r>
              <a:rPr lang="fr-BE" dirty="0" smtClean="0"/>
              <a:t> </a:t>
            </a:r>
            <a:r>
              <a:rPr lang="fr-BE" dirty="0" err="1" smtClean="0"/>
              <a:t>Fair</a:t>
            </a:r>
            <a:r>
              <a:rPr lang="fr-BE" dirty="0" smtClean="0"/>
              <a:t> Taxation </a:t>
            </a:r>
            <a:r>
              <a:rPr lang="fr-BE" dirty="0" err="1" smtClean="0"/>
              <a:t>today</a:t>
            </a:r>
            <a:r>
              <a:rPr lang="fr-BE" dirty="0" smtClean="0"/>
              <a:t> in the </a:t>
            </a:r>
            <a:r>
              <a:rPr lang="fr-BE" dirty="0" err="1" smtClean="0"/>
              <a:t>context</a:t>
            </a:r>
            <a:r>
              <a:rPr lang="fr-BE" dirty="0" smtClean="0"/>
              <a:t> of </a:t>
            </a:r>
            <a:r>
              <a:rPr lang="fr-BE" dirty="0" err="1" smtClean="0"/>
              <a:t>corporate</a:t>
            </a:r>
            <a:r>
              <a:rPr lang="fr-BE" dirty="0" smtClean="0"/>
              <a:t> taxation? </a:t>
            </a:r>
            <a:endParaRPr lang="en-GB" dirty="0"/>
          </a:p>
        </p:txBody>
      </p:sp>
      <p:sp>
        <p:nvSpPr>
          <p:cNvPr id="3" name="Content Placeholder 2"/>
          <p:cNvSpPr>
            <a:spLocks noGrp="1"/>
          </p:cNvSpPr>
          <p:nvPr>
            <p:ph idx="1"/>
          </p:nvPr>
        </p:nvSpPr>
        <p:spPr>
          <a:xfrm>
            <a:off x="457200" y="2636912"/>
            <a:ext cx="8795320" cy="3384476"/>
          </a:xfrm>
        </p:spPr>
        <p:txBody>
          <a:bodyPr/>
          <a:lstStyle/>
          <a:p>
            <a:r>
              <a:rPr lang="en-GB" dirty="0" smtClean="0"/>
              <a:t>International tax framework designed in the 1920s</a:t>
            </a:r>
          </a:p>
          <a:p>
            <a:r>
              <a:rPr lang="en-GB" dirty="0" smtClean="0"/>
              <a:t>Globalisation, evolution of business models…</a:t>
            </a:r>
          </a:p>
          <a:p>
            <a:r>
              <a:rPr lang="en-GB" dirty="0" smtClean="0"/>
              <a:t>Closer integration of the EU economies (free movement of capital, common currency)</a:t>
            </a:r>
          </a:p>
          <a:p>
            <a:r>
              <a:rPr lang="en-GB" dirty="0" smtClean="0"/>
              <a:t>EU initiatives to avoid double taxation (IRD, PSD)</a:t>
            </a:r>
          </a:p>
          <a:p>
            <a:r>
              <a:rPr lang="en-GB" dirty="0" smtClean="0"/>
              <a:t>Companies play on loopholes and mismatches to avoid paying tax. More possibility of tax arbitrage</a:t>
            </a:r>
          </a:p>
          <a:p>
            <a:r>
              <a:rPr lang="en-GB" dirty="0" smtClean="0"/>
              <a:t>Fight against tax abuse: prominent in the public debate and a priority for the Commission</a:t>
            </a:r>
          </a:p>
          <a:p>
            <a:endParaRPr lang="en-GB" dirty="0"/>
          </a:p>
        </p:txBody>
      </p:sp>
    </p:spTree>
    <p:extLst>
      <p:ext uri="{BB962C8B-B14F-4D97-AF65-F5344CB8AC3E}">
        <p14:creationId xmlns:p14="http://schemas.microsoft.com/office/powerpoint/2010/main" val="2518569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4" y="1268238"/>
            <a:ext cx="8579296" cy="936625"/>
          </a:xfrm>
        </p:spPr>
        <p:txBody>
          <a:bodyPr/>
          <a:lstStyle/>
          <a:p>
            <a:pPr algn="ctr"/>
            <a:r>
              <a:rPr lang="en-IE" sz="2800" dirty="0" smtClean="0"/>
              <a:t> Fight against tax abuse: what is at stake? </a:t>
            </a:r>
            <a:endParaRPr lang="en-GB" sz="2800" dirty="0"/>
          </a:p>
        </p:txBody>
      </p:sp>
      <p:sp>
        <p:nvSpPr>
          <p:cNvPr id="3" name="Content Placeholder 2"/>
          <p:cNvSpPr>
            <a:spLocks noGrp="1"/>
          </p:cNvSpPr>
          <p:nvPr>
            <p:ph idx="1"/>
          </p:nvPr>
        </p:nvSpPr>
        <p:spPr>
          <a:xfrm>
            <a:off x="457200" y="2133376"/>
            <a:ext cx="8229600" cy="4103935"/>
          </a:xfrm>
        </p:spPr>
        <p:txBody>
          <a:bodyPr/>
          <a:lstStyle/>
          <a:p>
            <a:pPr algn="just"/>
            <a:endParaRPr lang="en-IE" sz="2000" i="0" dirty="0"/>
          </a:p>
          <a:p>
            <a:pPr marL="342900" algn="just"/>
            <a:r>
              <a:rPr lang="en-GB" i="0" dirty="0" smtClean="0"/>
              <a:t>ATP consists in </a:t>
            </a:r>
            <a:r>
              <a:rPr lang="en-GB" sz="2800" b="1" dirty="0">
                <a:latin typeface="+mj-lt"/>
              </a:rPr>
              <a:t>taxpayers</a:t>
            </a:r>
            <a:r>
              <a:rPr lang="en-GB" i="0" dirty="0" smtClean="0"/>
              <a:t> reducing their tax liability through arrangement that may be legal but in contradiction with the intent of the law</a:t>
            </a:r>
          </a:p>
          <a:p>
            <a:pPr marL="342900" algn="just"/>
            <a:endParaRPr lang="en-GB" sz="2000" i="0" dirty="0" smtClean="0"/>
          </a:p>
          <a:p>
            <a:pPr marL="342900" algn="just"/>
            <a:r>
              <a:rPr lang="en-GB" i="0" dirty="0" smtClean="0"/>
              <a:t>ATP      tax evasion</a:t>
            </a:r>
          </a:p>
          <a:p>
            <a:pPr marL="342900" algn="just"/>
            <a:endParaRPr lang="en-GB" i="0" dirty="0" smtClean="0"/>
          </a:p>
          <a:p>
            <a:pPr marL="342900" algn="just"/>
            <a:r>
              <a:rPr lang="en-GB" i="0" dirty="0" smtClean="0"/>
              <a:t>ATP       harmful tax practices</a:t>
            </a:r>
            <a:endParaRPr lang="en-GB" i="0" dirty="0"/>
          </a:p>
        </p:txBody>
      </p:sp>
      <p:sp>
        <p:nvSpPr>
          <p:cNvPr id="8" name="Not Equal 7"/>
          <p:cNvSpPr/>
          <p:nvPr/>
        </p:nvSpPr>
        <p:spPr>
          <a:xfrm>
            <a:off x="1619672" y="4941168"/>
            <a:ext cx="432048" cy="360040"/>
          </a:xfrm>
          <a:prstGeom prst="mathNotEqual">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GB" sz="1800" b="0">
              <a:solidFill>
                <a:schemeClr val="tx1"/>
              </a:solidFill>
            </a:endParaRPr>
          </a:p>
        </p:txBody>
      </p:sp>
      <p:sp>
        <p:nvSpPr>
          <p:cNvPr id="9" name="Not Equal 8"/>
          <p:cNvSpPr/>
          <p:nvPr/>
        </p:nvSpPr>
        <p:spPr>
          <a:xfrm>
            <a:off x="1566266" y="4148559"/>
            <a:ext cx="432048" cy="360040"/>
          </a:xfrm>
          <a:prstGeom prst="mathNotEqual">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GB" sz="1800" b="0">
              <a:solidFill>
                <a:schemeClr val="tx1"/>
              </a:solidFill>
            </a:endParaRPr>
          </a:p>
        </p:txBody>
      </p:sp>
    </p:spTree>
    <p:extLst>
      <p:ext uri="{BB962C8B-B14F-4D97-AF65-F5344CB8AC3E}">
        <p14:creationId xmlns:p14="http://schemas.microsoft.com/office/powerpoint/2010/main" val="501945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4" y="1268238"/>
            <a:ext cx="8579296" cy="936625"/>
          </a:xfrm>
        </p:spPr>
        <p:txBody>
          <a:bodyPr/>
          <a:lstStyle/>
          <a:p>
            <a:pPr algn="ctr"/>
            <a:r>
              <a:rPr lang="en-IE" sz="2800" dirty="0" smtClean="0"/>
              <a:t>Channels of ATP </a:t>
            </a:r>
            <a:endParaRPr lang="en-GB" sz="2800" dirty="0"/>
          </a:p>
        </p:txBody>
      </p:sp>
      <p:sp>
        <p:nvSpPr>
          <p:cNvPr id="3" name="Content Placeholder 2"/>
          <p:cNvSpPr>
            <a:spLocks noGrp="1"/>
          </p:cNvSpPr>
          <p:nvPr>
            <p:ph idx="1"/>
          </p:nvPr>
        </p:nvSpPr>
        <p:spPr>
          <a:xfrm>
            <a:off x="457200" y="2133376"/>
            <a:ext cx="8229600" cy="4103935"/>
          </a:xfrm>
        </p:spPr>
        <p:txBody>
          <a:bodyPr/>
          <a:lstStyle/>
          <a:p>
            <a:pPr algn="just"/>
            <a:endParaRPr lang="en-IE" sz="2000" i="0" dirty="0"/>
          </a:p>
          <a:p>
            <a:pPr marL="342900" algn="just"/>
            <a:r>
              <a:rPr lang="fr-BE" i="0" dirty="0" err="1" smtClean="0"/>
              <a:t>Debt</a:t>
            </a:r>
            <a:r>
              <a:rPr lang="fr-BE" i="0" dirty="0" smtClean="0"/>
              <a:t> </a:t>
            </a:r>
            <a:r>
              <a:rPr lang="fr-BE" i="0" dirty="0" err="1" smtClean="0"/>
              <a:t>shifting</a:t>
            </a:r>
            <a:endParaRPr lang="fr-BE" i="0" dirty="0" smtClean="0"/>
          </a:p>
          <a:p>
            <a:pPr marL="342900" algn="just"/>
            <a:endParaRPr lang="fr-BE" sz="2000" i="0" dirty="0" smtClean="0"/>
          </a:p>
          <a:p>
            <a:pPr marL="342900" algn="just"/>
            <a:r>
              <a:rPr lang="fr-BE" i="0" dirty="0" smtClean="0"/>
              <a:t>Strategic location of </a:t>
            </a:r>
            <a:r>
              <a:rPr lang="fr-BE" i="0" dirty="0" err="1" smtClean="0"/>
              <a:t>intellectual</a:t>
            </a:r>
            <a:r>
              <a:rPr lang="fr-BE" i="0" dirty="0" smtClean="0"/>
              <a:t> </a:t>
            </a:r>
            <a:r>
              <a:rPr lang="fr-BE" i="0" dirty="0" err="1" smtClean="0"/>
              <a:t>property</a:t>
            </a:r>
            <a:endParaRPr lang="fr-BE" i="0" dirty="0" smtClean="0"/>
          </a:p>
          <a:p>
            <a:pPr marL="342900" algn="just"/>
            <a:endParaRPr lang="fr-BE" i="0" dirty="0"/>
          </a:p>
          <a:p>
            <a:pPr marL="342900" algn="just"/>
            <a:r>
              <a:rPr lang="fr-BE" i="0" dirty="0" err="1" smtClean="0"/>
              <a:t>Misuse</a:t>
            </a:r>
            <a:r>
              <a:rPr lang="fr-BE" i="0" dirty="0" smtClean="0"/>
              <a:t> of </a:t>
            </a:r>
            <a:r>
              <a:rPr lang="fr-BE" i="0" dirty="0" err="1" smtClean="0"/>
              <a:t>transfer</a:t>
            </a:r>
            <a:r>
              <a:rPr lang="fr-BE" i="0" dirty="0" smtClean="0"/>
              <a:t> </a:t>
            </a:r>
            <a:r>
              <a:rPr lang="fr-BE" i="0" dirty="0" err="1" smtClean="0"/>
              <a:t>pricing</a:t>
            </a:r>
            <a:endParaRPr lang="fr-BE" i="0" dirty="0" smtClean="0"/>
          </a:p>
          <a:p>
            <a:pPr marL="342900" algn="just"/>
            <a:endParaRPr lang="fr-BE" i="0" dirty="0"/>
          </a:p>
          <a:p>
            <a:pPr marL="342900" algn="just"/>
            <a:r>
              <a:rPr lang="fr-BE" i="0" dirty="0" err="1" smtClean="0"/>
              <a:t>Tax</a:t>
            </a:r>
            <a:r>
              <a:rPr lang="fr-BE" i="0" dirty="0" smtClean="0"/>
              <a:t> </a:t>
            </a:r>
            <a:r>
              <a:rPr lang="fr-BE" i="0" dirty="0" err="1" smtClean="0"/>
              <a:t>treaty</a:t>
            </a:r>
            <a:r>
              <a:rPr lang="fr-BE" i="0" dirty="0" smtClean="0"/>
              <a:t> shopping, </a:t>
            </a:r>
            <a:r>
              <a:rPr lang="fr-BE" i="0" dirty="0" err="1" smtClean="0"/>
              <a:t>artificial</a:t>
            </a:r>
            <a:r>
              <a:rPr lang="fr-BE" i="0" dirty="0" smtClean="0"/>
              <a:t> </a:t>
            </a:r>
            <a:r>
              <a:rPr lang="fr-BE" i="0" dirty="0" err="1"/>
              <a:t>avoidance</a:t>
            </a:r>
            <a:r>
              <a:rPr lang="fr-BE" i="0" dirty="0"/>
              <a:t> of </a:t>
            </a:r>
            <a:r>
              <a:rPr lang="fr-BE" i="0" dirty="0" smtClean="0"/>
              <a:t>PE</a:t>
            </a:r>
          </a:p>
          <a:p>
            <a:pPr marL="342900" algn="just"/>
            <a:endParaRPr lang="fr-BE" i="0" dirty="0"/>
          </a:p>
        </p:txBody>
      </p:sp>
    </p:spTree>
    <p:extLst>
      <p:ext uri="{BB962C8B-B14F-4D97-AF65-F5344CB8AC3E}">
        <p14:creationId xmlns:p14="http://schemas.microsoft.com/office/powerpoint/2010/main" val="1099559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4" y="1268238"/>
            <a:ext cx="8579296" cy="936625"/>
          </a:xfrm>
        </p:spPr>
        <p:txBody>
          <a:bodyPr/>
          <a:lstStyle/>
          <a:p>
            <a:pPr algn="ctr"/>
            <a:r>
              <a:rPr lang="en-IE" sz="2800" dirty="0" smtClean="0"/>
              <a:t>Economic effects of ATP</a:t>
            </a:r>
            <a:endParaRPr lang="en-GB" sz="2800" dirty="0"/>
          </a:p>
        </p:txBody>
      </p:sp>
      <p:sp>
        <p:nvSpPr>
          <p:cNvPr id="3" name="Content Placeholder 2"/>
          <p:cNvSpPr>
            <a:spLocks noGrp="1"/>
          </p:cNvSpPr>
          <p:nvPr>
            <p:ph idx="1"/>
          </p:nvPr>
        </p:nvSpPr>
        <p:spPr>
          <a:xfrm>
            <a:off x="457200" y="2133376"/>
            <a:ext cx="8229600" cy="4103935"/>
          </a:xfrm>
        </p:spPr>
        <p:txBody>
          <a:bodyPr/>
          <a:lstStyle/>
          <a:p>
            <a:pPr algn="just"/>
            <a:endParaRPr lang="en-IE" sz="2000" i="0" dirty="0"/>
          </a:p>
          <a:p>
            <a:pPr marL="342900" algn="just"/>
            <a:r>
              <a:rPr lang="en-GB" i="0" dirty="0" smtClean="0"/>
              <a:t>Distortion of competition between firms/ decrease of competitiveness in the long-run</a:t>
            </a:r>
          </a:p>
          <a:p>
            <a:pPr marL="342900" algn="just"/>
            <a:endParaRPr lang="en-GB" sz="2000" i="0" dirty="0" smtClean="0"/>
          </a:p>
          <a:p>
            <a:pPr marL="342900" algn="just"/>
            <a:r>
              <a:rPr lang="en-GB" i="0" dirty="0" smtClean="0"/>
              <a:t>Budgetary impact / Loss of tax revenues for public investment</a:t>
            </a:r>
          </a:p>
          <a:p>
            <a:pPr marL="342900" algn="just"/>
            <a:endParaRPr lang="en-GB" i="0" dirty="0" smtClean="0"/>
          </a:p>
          <a:p>
            <a:pPr marL="342900" algn="just"/>
            <a:r>
              <a:rPr lang="en-GB" i="0" dirty="0" smtClean="0"/>
              <a:t>Distortion of national account statistics</a:t>
            </a:r>
          </a:p>
          <a:p>
            <a:pPr marL="342900" algn="just"/>
            <a:endParaRPr lang="en-GB" i="0" dirty="0" smtClean="0"/>
          </a:p>
          <a:p>
            <a:pPr marL="342900" algn="just"/>
            <a:r>
              <a:rPr lang="en-GB" i="0" dirty="0" smtClean="0"/>
              <a:t>Impact on taxpayer morale and inequalities</a:t>
            </a:r>
          </a:p>
          <a:p>
            <a:pPr marL="342900" algn="just"/>
            <a:endParaRPr lang="fr-BE" i="0" dirty="0"/>
          </a:p>
          <a:p>
            <a:pPr marL="342900" algn="just"/>
            <a:endParaRPr lang="fr-BE" i="0" dirty="0" smtClean="0"/>
          </a:p>
        </p:txBody>
      </p:sp>
    </p:spTree>
    <p:extLst>
      <p:ext uri="{BB962C8B-B14F-4D97-AF65-F5344CB8AC3E}">
        <p14:creationId xmlns:p14="http://schemas.microsoft.com/office/powerpoint/2010/main" val="2286415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4" y="1268238"/>
            <a:ext cx="8579296" cy="936625"/>
          </a:xfrm>
        </p:spPr>
        <p:txBody>
          <a:bodyPr/>
          <a:lstStyle/>
          <a:p>
            <a:pPr algn="ctr"/>
            <a:r>
              <a:rPr lang="en-IE" sz="2800" dirty="0" smtClean="0"/>
              <a:t>EU initiatives</a:t>
            </a:r>
            <a:endParaRPr lang="en-GB" sz="2800" dirty="0"/>
          </a:p>
        </p:txBody>
      </p:sp>
      <p:sp>
        <p:nvSpPr>
          <p:cNvPr id="3" name="Content Placeholder 2"/>
          <p:cNvSpPr>
            <a:spLocks noGrp="1"/>
          </p:cNvSpPr>
          <p:nvPr>
            <p:ph idx="1"/>
          </p:nvPr>
        </p:nvSpPr>
        <p:spPr>
          <a:xfrm>
            <a:off x="457200" y="2133376"/>
            <a:ext cx="8229600" cy="4724624"/>
          </a:xfrm>
        </p:spPr>
        <p:txBody>
          <a:bodyPr/>
          <a:lstStyle/>
          <a:p>
            <a:pPr marL="285750" indent="-285750" algn="just">
              <a:lnSpc>
                <a:spcPts val="2200"/>
              </a:lnSpc>
            </a:pPr>
            <a:r>
              <a:rPr lang="fr-BE" sz="2000" b="1" i="0" dirty="0" smtClean="0"/>
              <a:t>EU Directives to </a:t>
            </a:r>
            <a:r>
              <a:rPr lang="fr-BE" sz="2000" b="1" i="0" dirty="0" err="1" smtClean="0"/>
              <a:t>reinforce</a:t>
            </a:r>
            <a:r>
              <a:rPr lang="fr-BE" sz="2000" b="1" i="0" dirty="0" smtClean="0"/>
              <a:t> anti-abuse </a:t>
            </a:r>
            <a:r>
              <a:rPr lang="fr-BE" sz="2000" b="1" i="0" dirty="0" err="1" smtClean="0"/>
              <a:t>rules</a:t>
            </a:r>
            <a:r>
              <a:rPr lang="fr-BE" sz="2000" b="1" i="0" dirty="0" smtClean="0"/>
              <a:t> &amp; </a:t>
            </a:r>
            <a:r>
              <a:rPr lang="fr-BE" sz="2000" b="1" i="0" dirty="0" err="1" smtClean="0"/>
              <a:t>boost</a:t>
            </a:r>
            <a:r>
              <a:rPr lang="fr-BE" sz="2000" b="1" i="0" dirty="0" smtClean="0"/>
              <a:t> </a:t>
            </a:r>
            <a:r>
              <a:rPr lang="fr-BE" sz="2000" b="1" i="0" dirty="0" err="1" smtClean="0"/>
              <a:t>tax</a:t>
            </a:r>
            <a:r>
              <a:rPr lang="fr-BE" sz="2000" b="1" i="0" dirty="0" smtClean="0"/>
              <a:t> </a:t>
            </a:r>
            <a:r>
              <a:rPr lang="fr-BE" sz="2000" b="1" i="0" dirty="0" err="1" smtClean="0"/>
              <a:t>transparency</a:t>
            </a:r>
            <a:r>
              <a:rPr lang="fr-BE" sz="2000" b="1" i="0" dirty="0"/>
              <a:t> </a:t>
            </a:r>
            <a:endParaRPr lang="fr-BE" sz="2000" b="1" i="0" dirty="0" smtClean="0"/>
          </a:p>
          <a:p>
            <a:pPr marL="1085850" lvl="1" algn="just">
              <a:lnSpc>
                <a:spcPts val="2200"/>
              </a:lnSpc>
            </a:pPr>
            <a:r>
              <a:rPr lang="fr-BE" b="0" i="0" dirty="0" smtClean="0"/>
              <a:t>Anti-</a:t>
            </a:r>
            <a:r>
              <a:rPr lang="fr-BE" b="0" dirty="0" err="1"/>
              <a:t>T</a:t>
            </a:r>
            <a:r>
              <a:rPr lang="fr-BE" b="0" i="0" dirty="0" err="1" smtClean="0"/>
              <a:t>ax</a:t>
            </a:r>
            <a:r>
              <a:rPr lang="fr-BE" b="0" i="0" dirty="0" smtClean="0"/>
              <a:t> </a:t>
            </a:r>
            <a:r>
              <a:rPr lang="fr-BE" b="0" i="0" dirty="0" err="1" smtClean="0"/>
              <a:t>Avoidance</a:t>
            </a:r>
            <a:r>
              <a:rPr lang="fr-BE" b="0" i="0" dirty="0" smtClean="0"/>
              <a:t> Directives (ATAD1 </a:t>
            </a:r>
            <a:r>
              <a:rPr lang="fr-BE" b="0" i="0" dirty="0"/>
              <a:t>and </a:t>
            </a:r>
            <a:r>
              <a:rPr lang="fr-BE" b="0" i="0" dirty="0" smtClean="0"/>
              <a:t>2)</a:t>
            </a:r>
          </a:p>
          <a:p>
            <a:pPr marL="1085850" lvl="1" algn="just">
              <a:lnSpc>
                <a:spcPts val="2200"/>
              </a:lnSpc>
            </a:pPr>
            <a:r>
              <a:rPr lang="en-US" b="0" i="0" dirty="0" smtClean="0"/>
              <a:t>Exchange </a:t>
            </a:r>
            <a:r>
              <a:rPr lang="en-US" b="0" i="0" dirty="0"/>
              <a:t>of information on tax rulings and on country-by-country </a:t>
            </a:r>
            <a:r>
              <a:rPr lang="en-US" b="0" i="0" dirty="0" smtClean="0"/>
              <a:t>reports; </a:t>
            </a:r>
            <a:r>
              <a:rPr lang="fr-BE" b="0" i="0" dirty="0" err="1" smtClean="0"/>
              <a:t>mandatory</a:t>
            </a:r>
            <a:r>
              <a:rPr lang="fr-BE" b="0" i="0" dirty="0" smtClean="0"/>
              <a:t> </a:t>
            </a:r>
            <a:r>
              <a:rPr lang="fr-BE" b="0" i="0" dirty="0" err="1" smtClean="0"/>
              <a:t>disclosure</a:t>
            </a:r>
            <a:r>
              <a:rPr lang="fr-BE" b="0" i="0" dirty="0" smtClean="0"/>
              <a:t> of ATP </a:t>
            </a:r>
            <a:r>
              <a:rPr lang="fr-BE" b="0" i="0" dirty="0" err="1" smtClean="0"/>
              <a:t>schemes</a:t>
            </a:r>
            <a:r>
              <a:rPr lang="fr-BE" b="0" i="0" dirty="0" smtClean="0"/>
              <a:t> by </a:t>
            </a:r>
            <a:r>
              <a:rPr lang="fr-BE" b="0" i="0" dirty="0" err="1" smtClean="0"/>
              <a:t>intermediaries</a:t>
            </a:r>
            <a:endParaRPr lang="fr-BE" i="0" dirty="0" smtClean="0"/>
          </a:p>
          <a:p>
            <a:pPr marL="342900" algn="just">
              <a:lnSpc>
                <a:spcPts val="2200"/>
              </a:lnSpc>
            </a:pPr>
            <a:r>
              <a:rPr lang="fr-BE" sz="2000" b="1" i="0" dirty="0" smtClean="0"/>
              <a:t>EU Directive </a:t>
            </a:r>
            <a:r>
              <a:rPr lang="fr-BE" sz="2000" b="1" i="0" dirty="0" err="1" smtClean="0"/>
              <a:t>proposals</a:t>
            </a:r>
            <a:r>
              <a:rPr lang="fr-BE" sz="2000" i="0" dirty="0" smtClean="0"/>
              <a:t>: CCCTB, </a:t>
            </a:r>
            <a:r>
              <a:rPr lang="fr-BE" sz="2000" i="0" dirty="0" err="1" smtClean="0"/>
              <a:t>revision</a:t>
            </a:r>
            <a:r>
              <a:rPr lang="fr-BE" sz="2000" i="0" dirty="0" smtClean="0"/>
              <a:t> of the </a:t>
            </a:r>
            <a:r>
              <a:rPr lang="fr-BE" sz="2000" i="0" dirty="0" err="1" smtClean="0"/>
              <a:t>interest</a:t>
            </a:r>
            <a:r>
              <a:rPr lang="fr-BE" sz="2000" i="0" dirty="0" smtClean="0"/>
              <a:t> and </a:t>
            </a:r>
            <a:r>
              <a:rPr lang="fr-BE" sz="2000" i="0" dirty="0" err="1" smtClean="0"/>
              <a:t>Royalty</a:t>
            </a:r>
            <a:r>
              <a:rPr lang="fr-BE" sz="2000" i="0" dirty="0" smtClean="0"/>
              <a:t> Directive, public </a:t>
            </a:r>
            <a:r>
              <a:rPr lang="fr-BE" sz="2000" i="0" dirty="0" err="1" smtClean="0"/>
              <a:t>CbCR</a:t>
            </a:r>
            <a:r>
              <a:rPr lang="fr-BE" sz="2000" i="0" dirty="0" smtClean="0"/>
              <a:t>, taxation of the digital </a:t>
            </a:r>
            <a:r>
              <a:rPr lang="fr-BE" sz="2000" i="0" dirty="0" err="1" smtClean="0"/>
              <a:t>economy</a:t>
            </a:r>
            <a:endParaRPr lang="fr-BE" sz="2000" i="0" dirty="0"/>
          </a:p>
          <a:p>
            <a:pPr marL="342900" algn="just">
              <a:lnSpc>
                <a:spcPts val="2200"/>
              </a:lnSpc>
            </a:pPr>
            <a:r>
              <a:rPr lang="fr-BE" sz="2000" b="1" i="0" dirty="0" smtClean="0"/>
              <a:t>Code of </a:t>
            </a:r>
            <a:r>
              <a:rPr lang="fr-BE" sz="2000" b="1" i="0" dirty="0" err="1" smtClean="0"/>
              <a:t>Conduct</a:t>
            </a:r>
            <a:r>
              <a:rPr lang="fr-BE" sz="2000" i="0" dirty="0" smtClean="0"/>
              <a:t>: </a:t>
            </a:r>
            <a:r>
              <a:rPr lang="fr-BE" sz="2000" i="0" dirty="0" err="1" smtClean="0"/>
              <a:t>review</a:t>
            </a:r>
            <a:r>
              <a:rPr lang="fr-BE" sz="2000" i="0" dirty="0" smtClean="0"/>
              <a:t> of patent boxes, listing of non-</a:t>
            </a:r>
            <a:r>
              <a:rPr lang="fr-BE" sz="2000" i="0" dirty="0" err="1" smtClean="0"/>
              <a:t>cooperative</a:t>
            </a:r>
            <a:r>
              <a:rPr lang="fr-BE" sz="2000" i="0" dirty="0" smtClean="0"/>
              <a:t> </a:t>
            </a:r>
            <a:r>
              <a:rPr lang="fr-BE" sz="2000" i="0" dirty="0" err="1" smtClean="0"/>
              <a:t>tax</a:t>
            </a:r>
            <a:r>
              <a:rPr lang="fr-BE" sz="2000" i="0" dirty="0" smtClean="0"/>
              <a:t> </a:t>
            </a:r>
            <a:r>
              <a:rPr lang="fr-BE" sz="2000" i="0" dirty="0" err="1" smtClean="0"/>
              <a:t>jurisdictions</a:t>
            </a:r>
            <a:endParaRPr lang="fr-BE" sz="2000" i="0" dirty="0" smtClean="0"/>
          </a:p>
          <a:p>
            <a:pPr marL="342900" algn="just">
              <a:lnSpc>
                <a:spcPts val="2200"/>
              </a:lnSpc>
            </a:pPr>
            <a:r>
              <a:rPr lang="en-US" sz="2000" b="1" i="0" dirty="0"/>
              <a:t>European Semester</a:t>
            </a:r>
            <a:r>
              <a:rPr lang="en-US" sz="2000" i="0" dirty="0"/>
              <a:t>: national </a:t>
            </a:r>
            <a:r>
              <a:rPr lang="en-US" sz="2000" i="0" dirty="0" smtClean="0"/>
              <a:t>schemes </a:t>
            </a:r>
          </a:p>
          <a:p>
            <a:pPr marL="342900" algn="just">
              <a:lnSpc>
                <a:spcPts val="2200"/>
              </a:lnSpc>
            </a:pPr>
            <a:r>
              <a:rPr lang="en-US" sz="2000" b="1" i="0" dirty="0" smtClean="0"/>
              <a:t>State </a:t>
            </a:r>
            <a:r>
              <a:rPr lang="en-US" sz="2000" b="1" i="0" dirty="0"/>
              <a:t>Aid </a:t>
            </a:r>
            <a:r>
              <a:rPr lang="en-US" sz="2000" b="1" i="0" dirty="0" smtClean="0"/>
              <a:t>procedures</a:t>
            </a:r>
            <a:endParaRPr lang="en-US" sz="2000" b="1" i="0" dirty="0"/>
          </a:p>
          <a:p>
            <a:pPr marL="342900" algn="just"/>
            <a:endParaRPr lang="fr-BE" i="0" dirty="0"/>
          </a:p>
          <a:p>
            <a:pPr marL="342900" algn="just"/>
            <a:endParaRPr lang="fr-BE" i="0" dirty="0" smtClean="0"/>
          </a:p>
        </p:txBody>
      </p:sp>
    </p:spTree>
    <p:extLst>
      <p:ext uri="{BB962C8B-B14F-4D97-AF65-F5344CB8AC3E}">
        <p14:creationId xmlns:p14="http://schemas.microsoft.com/office/powerpoint/2010/main" val="709958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4" y="1268238"/>
            <a:ext cx="8579296" cy="936625"/>
          </a:xfrm>
        </p:spPr>
        <p:txBody>
          <a:bodyPr/>
          <a:lstStyle/>
          <a:p>
            <a:pPr algn="ctr"/>
            <a:r>
              <a:rPr lang="en-IE" sz="2800" dirty="0" smtClean="0"/>
              <a:t>International initiatives </a:t>
            </a:r>
            <a:endParaRPr lang="en-GB" sz="2800" dirty="0"/>
          </a:p>
        </p:txBody>
      </p:sp>
      <p:sp>
        <p:nvSpPr>
          <p:cNvPr id="3" name="Content Placeholder 2"/>
          <p:cNvSpPr>
            <a:spLocks noGrp="1"/>
          </p:cNvSpPr>
          <p:nvPr>
            <p:ph idx="1"/>
          </p:nvPr>
        </p:nvSpPr>
        <p:spPr>
          <a:xfrm>
            <a:off x="457200" y="2133376"/>
            <a:ext cx="8229600" cy="4103935"/>
          </a:xfrm>
        </p:spPr>
        <p:txBody>
          <a:bodyPr/>
          <a:lstStyle/>
          <a:p>
            <a:pPr algn="just"/>
            <a:r>
              <a:rPr lang="en-GB" sz="2000" b="1" i="0" dirty="0" smtClean="0"/>
              <a:t>G20/OECD:</a:t>
            </a:r>
            <a:r>
              <a:rPr lang="en-GB" sz="2000" i="0" dirty="0" smtClean="0"/>
              <a:t> driving </a:t>
            </a:r>
            <a:r>
              <a:rPr lang="en-GB" sz="2000" i="0" dirty="0"/>
              <a:t>force for pushing for more transparency and </a:t>
            </a:r>
            <a:r>
              <a:rPr lang="en-GB" sz="2000" i="0" dirty="0" smtClean="0"/>
              <a:t>effective </a:t>
            </a:r>
            <a:r>
              <a:rPr lang="en-GB" sz="2000" i="0" dirty="0"/>
              <a:t>anti-tax avoidance </a:t>
            </a:r>
            <a:r>
              <a:rPr lang="en-GB" sz="2000" i="0" dirty="0" smtClean="0"/>
              <a:t>measures at the global level. </a:t>
            </a:r>
          </a:p>
          <a:p>
            <a:pPr algn="just"/>
            <a:endParaRPr lang="en-GB" sz="2000" i="0" dirty="0" smtClean="0"/>
          </a:p>
          <a:p>
            <a:pPr algn="just"/>
            <a:r>
              <a:rPr lang="en-GB" sz="2000" b="1" i="0" dirty="0" smtClean="0"/>
              <a:t>The </a:t>
            </a:r>
            <a:r>
              <a:rPr lang="en-GB" sz="2000" b="1" i="0" dirty="0"/>
              <a:t>Base Erosion and Profit Shifting (BEPS) project,</a:t>
            </a:r>
            <a:r>
              <a:rPr lang="en-GB" sz="2000" i="0" dirty="0"/>
              <a:t> launched in July 2013, provides for a number of actions to </a:t>
            </a:r>
            <a:r>
              <a:rPr lang="en-GB" sz="2000" i="0" dirty="0" smtClean="0"/>
              <a:t>increase </a:t>
            </a:r>
            <a:r>
              <a:rPr lang="en-GB" sz="2000" i="0" dirty="0"/>
              <a:t>transparency, </a:t>
            </a:r>
            <a:r>
              <a:rPr lang="en-GB" sz="2000" i="0" dirty="0" smtClean="0"/>
              <a:t>improve </a:t>
            </a:r>
            <a:r>
              <a:rPr lang="en-GB" sz="2000" i="0" dirty="0"/>
              <a:t>anti-abuse measures and dispute resolution </a:t>
            </a:r>
            <a:r>
              <a:rPr lang="en-GB" sz="2000" i="0" dirty="0" smtClean="0"/>
              <a:t>mechanism. </a:t>
            </a:r>
          </a:p>
          <a:p>
            <a:pPr lvl="1" algn="just"/>
            <a:r>
              <a:rPr lang="en-GB" sz="1600" b="0" dirty="0" smtClean="0"/>
              <a:t>4 minimum </a:t>
            </a:r>
            <a:r>
              <a:rPr lang="en-GB" sz="1600" b="0" dirty="0"/>
              <a:t>standards: Exchange of tax rulings, Country-by-Country reporting, fighting harmful tax </a:t>
            </a:r>
            <a:r>
              <a:rPr lang="en-GB" sz="1600" b="0" dirty="0" smtClean="0"/>
              <a:t>practices, preventing </a:t>
            </a:r>
            <a:r>
              <a:rPr lang="en-GB" sz="1600" b="0" smtClean="0"/>
              <a:t>treaty abuse </a:t>
            </a:r>
            <a:r>
              <a:rPr lang="en-GB" sz="1600" b="0" dirty="0"/>
              <a:t>and improving dispute resolution mechanism.</a:t>
            </a:r>
            <a:endParaRPr lang="en-GB" sz="1600" b="0" i="0" dirty="0" smtClean="0"/>
          </a:p>
          <a:p>
            <a:pPr lvl="1" algn="just"/>
            <a:r>
              <a:rPr lang="en-GB" sz="1600" b="0" i="0" dirty="0" smtClean="0"/>
              <a:t>A Multilateral Instrument (MLI) to implement </a:t>
            </a:r>
            <a:r>
              <a:rPr lang="en-GB" sz="1600" b="0" dirty="0" smtClean="0"/>
              <a:t>changes in DTC</a:t>
            </a:r>
            <a:r>
              <a:rPr lang="en-GB" sz="1600" b="0" dirty="0"/>
              <a:t>.</a:t>
            </a:r>
            <a:endParaRPr lang="en-GB" sz="1600" b="0" i="0" dirty="0" smtClean="0"/>
          </a:p>
          <a:p>
            <a:pPr indent="0">
              <a:buNone/>
            </a:pPr>
            <a:endParaRPr lang="en-GB" dirty="0"/>
          </a:p>
          <a:p>
            <a:pPr marL="342900" algn="just"/>
            <a:endParaRPr lang="fr-BE" i="0" dirty="0"/>
          </a:p>
          <a:p>
            <a:pPr marL="342900" algn="just"/>
            <a:endParaRPr lang="fr-BE" i="0" dirty="0" smtClean="0"/>
          </a:p>
        </p:txBody>
      </p:sp>
    </p:spTree>
    <p:extLst>
      <p:ext uri="{BB962C8B-B14F-4D97-AF65-F5344CB8AC3E}">
        <p14:creationId xmlns:p14="http://schemas.microsoft.com/office/powerpoint/2010/main" val="3291687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4" y="1268238"/>
            <a:ext cx="8579296" cy="936625"/>
          </a:xfrm>
        </p:spPr>
        <p:txBody>
          <a:bodyPr/>
          <a:lstStyle/>
          <a:p>
            <a:pPr algn="ctr"/>
            <a:r>
              <a:rPr lang="en-IE" sz="2800" dirty="0" smtClean="0"/>
              <a:t>What remains to be done? </a:t>
            </a:r>
            <a:endParaRPr lang="en-GB" sz="2800" dirty="0"/>
          </a:p>
        </p:txBody>
      </p:sp>
      <p:sp>
        <p:nvSpPr>
          <p:cNvPr id="3" name="Content Placeholder 2"/>
          <p:cNvSpPr>
            <a:spLocks noGrp="1"/>
          </p:cNvSpPr>
          <p:nvPr>
            <p:ph idx="1"/>
          </p:nvPr>
        </p:nvSpPr>
        <p:spPr>
          <a:xfrm>
            <a:off x="457200" y="2133376"/>
            <a:ext cx="8229600" cy="4103935"/>
          </a:xfrm>
        </p:spPr>
        <p:txBody>
          <a:bodyPr/>
          <a:lstStyle/>
          <a:p>
            <a:pPr marL="342900" algn="just"/>
            <a:r>
              <a:rPr lang="fr-BE" i="0" dirty="0"/>
              <a:t>Monitoring the </a:t>
            </a:r>
            <a:r>
              <a:rPr lang="fr-BE" i="0" dirty="0" err="1"/>
              <a:t>effect</a:t>
            </a:r>
            <a:r>
              <a:rPr lang="fr-BE" i="0" dirty="0"/>
              <a:t> of the </a:t>
            </a:r>
            <a:r>
              <a:rPr lang="fr-BE" i="0" dirty="0" err="1"/>
              <a:t>agreed</a:t>
            </a:r>
            <a:r>
              <a:rPr lang="fr-BE" i="0" dirty="0"/>
              <a:t> </a:t>
            </a:r>
            <a:r>
              <a:rPr lang="fr-BE" i="0" dirty="0" err="1" smtClean="0"/>
              <a:t>rules</a:t>
            </a:r>
            <a:endParaRPr lang="fr-BE" i="0" dirty="0"/>
          </a:p>
          <a:p>
            <a:pPr marL="342900" algn="just"/>
            <a:r>
              <a:rPr lang="fr-BE" i="0" dirty="0" err="1" smtClean="0"/>
              <a:t>Outbound</a:t>
            </a:r>
            <a:r>
              <a:rPr lang="fr-BE" i="0" dirty="0" smtClean="0"/>
              <a:t> </a:t>
            </a:r>
            <a:r>
              <a:rPr lang="fr-BE" i="0" dirty="0" err="1" smtClean="0"/>
              <a:t>payments</a:t>
            </a:r>
            <a:r>
              <a:rPr lang="fr-BE" i="0" dirty="0" smtClean="0"/>
              <a:t> &amp; </a:t>
            </a:r>
            <a:r>
              <a:rPr lang="fr-BE" i="0" dirty="0" err="1" smtClean="0"/>
              <a:t>erosion</a:t>
            </a:r>
            <a:r>
              <a:rPr lang="fr-BE" i="0" dirty="0" smtClean="0"/>
              <a:t> of EU </a:t>
            </a:r>
            <a:r>
              <a:rPr lang="fr-BE" i="0" dirty="0" err="1" smtClean="0"/>
              <a:t>tax</a:t>
            </a:r>
            <a:r>
              <a:rPr lang="fr-BE" i="0" dirty="0" smtClean="0"/>
              <a:t> base</a:t>
            </a:r>
            <a:endParaRPr lang="fr-BE" sz="2000" i="0" dirty="0"/>
          </a:p>
          <a:p>
            <a:pPr marL="342900" algn="just"/>
            <a:r>
              <a:rPr lang="en-GB" i="0" dirty="0"/>
              <a:t>Safeguarding double Tax Conventions (DTCs) against ATP </a:t>
            </a:r>
          </a:p>
          <a:p>
            <a:pPr marL="342900" algn="just"/>
            <a:r>
              <a:rPr lang="en-GB" i="0" dirty="0"/>
              <a:t>Addressing remaining loopholes in in MS regimes &amp; transfer pricing rules</a:t>
            </a:r>
          </a:p>
          <a:p>
            <a:pPr indent="0" algn="just">
              <a:buNone/>
            </a:pPr>
            <a:endParaRPr lang="fr-BE" i="0" dirty="0"/>
          </a:p>
          <a:p>
            <a:pPr marL="342900" algn="just"/>
            <a:endParaRPr lang="fr-BE" i="0" dirty="0"/>
          </a:p>
        </p:txBody>
      </p:sp>
    </p:spTree>
    <p:extLst>
      <p:ext uri="{BB962C8B-B14F-4D97-AF65-F5344CB8AC3E}">
        <p14:creationId xmlns:p14="http://schemas.microsoft.com/office/powerpoint/2010/main" val="2542428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1" y="1844824"/>
            <a:ext cx="8229600" cy="936625"/>
          </a:xfrm>
        </p:spPr>
        <p:txBody>
          <a:bodyPr/>
          <a:lstStyle/>
          <a:p>
            <a:pPr algn="ctr"/>
            <a:r>
              <a:rPr lang="en-IE" dirty="0"/>
              <a:t>Go to </a:t>
            </a:r>
            <a:r>
              <a:rPr lang="en-IE" dirty="0" smtClean="0"/>
              <a:t>&gt; </a:t>
            </a:r>
            <a:r>
              <a:rPr lang="en-IE" dirty="0" smtClean="0">
                <a:hlinkClick r:id="rId3"/>
              </a:rPr>
              <a:t>https</a:t>
            </a:r>
            <a:r>
              <a:rPr lang="en-IE" dirty="0">
                <a:hlinkClick r:id="rId3"/>
              </a:rPr>
              <a:t>://</a:t>
            </a:r>
            <a:r>
              <a:rPr lang="en-IE" dirty="0" smtClean="0">
                <a:hlinkClick r:id="rId3"/>
              </a:rPr>
              <a:t>www.sli.do</a:t>
            </a:r>
            <a:r>
              <a:rPr lang="en-IE" dirty="0" smtClean="0"/>
              <a:t/>
            </a:r>
            <a:br>
              <a:rPr lang="en-IE" dirty="0" smtClean="0"/>
            </a:br>
            <a:r>
              <a:rPr lang="en-IE" dirty="0" smtClean="0"/>
              <a:t/>
            </a:r>
            <a:br>
              <a:rPr lang="en-IE" dirty="0" smtClean="0"/>
            </a:br>
            <a:r>
              <a:rPr lang="en-IE" dirty="0" smtClean="0"/>
              <a:t>Event Code: </a:t>
            </a:r>
            <a:r>
              <a:rPr lang="en-IE" sz="3600" dirty="0" smtClean="0"/>
              <a:t>#Z353</a:t>
            </a:r>
            <a:r>
              <a:rPr lang="en-IE" sz="3600" dirty="0"/>
              <a:t/>
            </a:r>
            <a:br>
              <a:rPr lang="en-IE" sz="3600" dirty="0"/>
            </a:br>
            <a:endParaRPr lang="en-GB" dirty="0"/>
          </a:p>
        </p:txBody>
      </p:sp>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915816" y="3068960"/>
            <a:ext cx="3379287" cy="3379287"/>
          </a:xfrm>
        </p:spPr>
      </p:pic>
    </p:spTree>
    <p:extLst>
      <p:ext uri="{BB962C8B-B14F-4D97-AF65-F5344CB8AC3E}">
        <p14:creationId xmlns:p14="http://schemas.microsoft.com/office/powerpoint/2010/main" val="2746303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template_bluebanner_v02_EN blac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10720</TotalTime>
  <Words>893</Words>
  <Application>Microsoft Office PowerPoint</Application>
  <PresentationFormat>On-screen Show (4:3)</PresentationFormat>
  <Paragraphs>74</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MS PGothic</vt:lpstr>
      <vt:lpstr>MS PGothic</vt:lpstr>
      <vt:lpstr>Arial</vt:lpstr>
      <vt:lpstr>Verdana</vt:lpstr>
      <vt:lpstr>PPT_template_bluebanner_v02_EN black</vt:lpstr>
      <vt:lpstr>Platform for Tax Good Governance</vt:lpstr>
      <vt:lpstr>Why discussing Fair Taxation today in the context of corporate taxation? </vt:lpstr>
      <vt:lpstr> Fight against tax abuse: what is at stake? </vt:lpstr>
      <vt:lpstr>Channels of ATP </vt:lpstr>
      <vt:lpstr>Economic effects of ATP</vt:lpstr>
      <vt:lpstr>EU initiatives</vt:lpstr>
      <vt:lpstr>International initiatives </vt:lpstr>
      <vt:lpstr>What remains to be done? </vt:lpstr>
      <vt:lpstr>Go to &gt; https://www.sli.do  Event Code: #Z353 </vt:lpstr>
    </vt:vector>
  </TitlesOfParts>
  <Company>European Commission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reforms in EU Member States 2013</dc:title>
  <dc:creator>HEMMELGARN Thomas (TAXUD)</dc:creator>
  <cp:lastModifiedBy>KUUKKA Lea (TAXUD)</cp:lastModifiedBy>
  <cp:revision>468</cp:revision>
  <cp:lastPrinted>2018-12-19T08:36:42Z</cp:lastPrinted>
  <dcterms:created xsi:type="dcterms:W3CDTF">2013-12-03T10:22:42Z</dcterms:created>
  <dcterms:modified xsi:type="dcterms:W3CDTF">2019-02-11T15:05:25Z</dcterms:modified>
</cp:coreProperties>
</file>