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9" r:id="rId6"/>
    <p:sldId id="282" r:id="rId7"/>
    <p:sldId id="275" r:id="rId8"/>
    <p:sldId id="278" r:id="rId9"/>
    <p:sldId id="276" r:id="rId10"/>
    <p:sldId id="277" r:id="rId11"/>
    <p:sldId id="283" r:id="rId12"/>
    <p:sldId id="284" r:id="rId13"/>
  </p:sldIdLst>
  <p:sldSz cx="9144000" cy="5143500" type="screen16x9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8FA"/>
    <a:srgbClr val="0277BD"/>
    <a:srgbClr val="3166CF"/>
    <a:srgbClr val="3E6FD2"/>
    <a:srgbClr val="2D5EC1"/>
    <a:srgbClr val="BDDEFF"/>
    <a:srgbClr val="99CCFF"/>
    <a:srgbClr val="808080"/>
    <a:srgbClr val="FFD624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12" autoAdjust="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09702C3F-90F3-4C2A-A77D-CC2B6363DE2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6212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362709F7-AA2A-4FE3-99B5-AFA74B4B6E7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43433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1A82E-D6BA-4599-A7F5-66E6FC3E6B56}" type="slidenum">
              <a:rPr lang="en-GB" altLang="en-US" smtClean="0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4994672"/>
            <a:ext cx="611188" cy="161925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defTabSz="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 sz="1800">
              <a:solidFill>
                <a:srgbClr val="FFFF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026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9C113-55AC-4D25-BC4A-2AF31BE891B2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2995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60E02-D149-4E5F-8DFB-DF5A9F07FC09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858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741760"/>
          </a:xfrm>
          <a:prstGeom prst="rect">
            <a:avLst/>
          </a:prstGeom>
          <a:solidFill>
            <a:srgbClr val="38D4D6"/>
          </a:solidFill>
          <a:ln>
            <a:solidFill>
              <a:srgbClr val="38D4D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pic>
        <p:nvPicPr>
          <p:cNvPr id="5" name="Picture 7" descr="LOGO-CE for Word Negative Taxatio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438" y="229791"/>
            <a:ext cx="1617662" cy="93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1" y="4843463"/>
            <a:ext cx="612775" cy="30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167204"/>
            <a:ext cx="8229600" cy="7024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977684"/>
            <a:ext cx="8229600" cy="2538357"/>
          </a:xfrm>
        </p:spPr>
        <p:txBody>
          <a:bodyPr/>
          <a:lstStyle>
            <a:lvl1pPr marL="0" indent="-342900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9FBA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569619"/>
            <a:ext cx="2133600" cy="3571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569619"/>
            <a:ext cx="2895600" cy="3571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569619"/>
            <a:ext cx="2133600" cy="3571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998AB1F-4D37-4D57-B338-7451521DAF2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554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4746-8A20-41FC-BE5D-072DCEC92EA4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095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205B-10A6-4A81-96D7-508052C3B7B3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7197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9C4E-F68D-46BC-B9EE-D856462A337C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7361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DAD3-85BF-4B80-A1B4-C623F1A5F2AB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558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D201-B0E3-47E5-B248-CD9609B95A21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9380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2DB2-0127-402A-8458-1AFCAF7E9681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631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CA7F8-CD75-496A-BAF3-4802BB9C850E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1719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21163-9E7B-4AD0-AFED-D385EFD4615A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6546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C4BC7-D013-484E-B3CB-C4A4B19B2AF1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2487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75656" y="3363838"/>
            <a:ext cx="6192688" cy="122413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0" y="3147814"/>
            <a:ext cx="91440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 lvl="0" algn="ctr"/>
            <a:r>
              <a:rPr lang="fr-BE" altLang="en-US" sz="24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  <a:ea typeface="+mn-ea"/>
                <a:cs typeface="+mn-cs"/>
              </a:rPr>
              <a:t>Gaëlle </a:t>
            </a:r>
            <a:r>
              <a:rPr lang="fr-BE" altLang="en-US" sz="2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  <a:ea typeface="+mn-ea"/>
                <a:cs typeface="+mn-cs"/>
              </a:rPr>
              <a:t>Garnier</a:t>
            </a:r>
          </a:p>
          <a:p>
            <a:pPr marL="0" lvl="0" algn="ctr"/>
            <a:r>
              <a:rPr lang="fr-BE" altLang="en-US" sz="1800" b="0" kern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  <a:ea typeface="+mn-ea"/>
                <a:cs typeface="+mn-cs"/>
              </a:rPr>
              <a:t>Deputy</a:t>
            </a:r>
            <a:r>
              <a:rPr lang="fr-BE" altLang="en-US" sz="1800" b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  <a:ea typeface="+mn-ea"/>
                <a:cs typeface="+mn-cs"/>
              </a:rPr>
              <a:t> Head of Unit</a:t>
            </a:r>
          </a:p>
          <a:p>
            <a:pPr marL="0" lvl="0" algn="ctr"/>
            <a:r>
              <a:rPr lang="en-GB" altLang="en-US" sz="1800" b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  <a:ea typeface="+mn-ea"/>
                <a:cs typeface="+mn-cs"/>
              </a:rPr>
              <a:t>Economic analysis, evaluation &amp; impact assessment support</a:t>
            </a:r>
            <a:endParaRPr lang="fr-BE" altLang="en-US" sz="1800" b="0" kern="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  <a:ea typeface="+mn-ea"/>
              <a:cs typeface="+mn-cs"/>
            </a:endParaRPr>
          </a:p>
          <a:p>
            <a:pPr marL="0" lvl="0" algn="ctr"/>
            <a:r>
              <a:rPr lang="fr-BE" altLang="en-US" sz="1800" b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  <a:ea typeface="+mn-ea"/>
                <a:cs typeface="+mn-cs"/>
              </a:rPr>
              <a:t>DG TAXUD</a:t>
            </a:r>
            <a:endParaRPr lang="en-GB" altLang="en-US" sz="1800" b="0" kern="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279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2" descr="U:\3 Information Policy\03-Communication actions\2016 ECIMF conference taxation\Social\Sessions\caneugrowfas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004" y="2913846"/>
            <a:ext cx="315428" cy="576000"/>
          </a:xfrm>
          <a:prstGeom prst="rect">
            <a:avLst/>
          </a:prstGeom>
        </p:spPr>
      </p:pic>
      <p:sp>
        <p:nvSpPr>
          <p:cNvPr id="5" name="Dodecagon 4"/>
          <p:cNvSpPr/>
          <p:nvPr/>
        </p:nvSpPr>
        <p:spPr bwMode="auto">
          <a:xfrm>
            <a:off x="0" y="66928"/>
            <a:ext cx="2267744" cy="2216790"/>
          </a:xfrm>
          <a:prstGeom prst="dodecagon">
            <a:avLst/>
          </a:prstGeom>
          <a:noFill/>
          <a:ln w="57150" cap="flat" cmpd="sng" algn="ctr">
            <a:solidFill>
              <a:srgbClr val="FFD62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Cond Pro" panose="020B0506040000020004" pitchFamily="34" charset="0"/>
              </a:rPr>
              <a:t>Fairness</a:t>
            </a:r>
          </a:p>
        </p:txBody>
      </p:sp>
      <p:sp>
        <p:nvSpPr>
          <p:cNvPr id="6" name="Dodecagon 5"/>
          <p:cNvSpPr/>
          <p:nvPr/>
        </p:nvSpPr>
        <p:spPr bwMode="auto">
          <a:xfrm>
            <a:off x="0" y="66928"/>
            <a:ext cx="2267744" cy="2216790"/>
          </a:xfrm>
          <a:prstGeom prst="dodecagon">
            <a:avLst/>
          </a:prstGeom>
          <a:noFill/>
          <a:ln w="38100" cap="flat" cmpd="sng" algn="ctr">
            <a:solidFill>
              <a:srgbClr val="FFD62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EC Square Sans Cond Pro" panose="020B0506040000020004" pitchFamily="34" charset="0"/>
              </a:rPr>
              <a:t>Efficiency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EC Square Sans Cond Pro" panose="020B05060400000200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99792" y="3867894"/>
            <a:ext cx="352839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77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7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ntr" presetSubtype="0" repeatCount="3000" fill="remove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-78145"/>
            <a:ext cx="7776864" cy="4666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497" y="4435247"/>
            <a:ext cx="9505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50" dirty="0"/>
              <a:t>Link: https://ec.europa.eu/taxation_customs/sites/taxation/files/tax_policies_survey_2016.pdf </a:t>
            </a:r>
          </a:p>
        </p:txBody>
      </p:sp>
    </p:spTree>
    <p:extLst>
      <p:ext uri="{BB962C8B-B14F-4D97-AF65-F5344CB8AC3E}">
        <p14:creationId xmlns:p14="http://schemas.microsoft.com/office/powerpoint/2010/main" val="342055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U:\3 Information Policy\03-Communication actions\2016 ECIMF conference taxation\Social\Sessions\openingsess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32000" y="123478"/>
            <a:ext cx="8388472" cy="1109828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Cond Pro" panose="020B0506040000020004" pitchFamily="34" charset="0"/>
              </a:rPr>
              <a:t>From taxation to knowledge 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Cond Pro" panose="020B0506040000020004" pitchFamily="34" charset="0"/>
              </a:rPr>
              <a:t>creation</a:t>
            </a:r>
            <a:endParaRPr lang="en-US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EC Square Sans Cond Pro" panose="020B0506040000020004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32000" y="1233306"/>
            <a:ext cx="8388472" cy="32403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fontAlgn="auto">
              <a:spcAft>
                <a:spcPts val="0"/>
              </a:spcAft>
            </a:pPr>
            <a:r>
              <a:rPr lang="en-GB" sz="2300" dirty="0">
                <a:solidFill>
                  <a:srgbClr val="0277BE"/>
                </a:solidFill>
                <a:latin typeface="EC Square Sans Pro" panose="020B0506040000020004" pitchFamily="34" charset="0"/>
              </a:rPr>
              <a:t>Keynote speech by </a:t>
            </a:r>
            <a:r>
              <a:rPr lang="en-GB" sz="2300" b="1" dirty="0">
                <a:solidFill>
                  <a:srgbClr val="0277BE"/>
                </a:solidFill>
                <a:latin typeface="EC Square Sans Pro" panose="020B0506040000020004" pitchFamily="34" charset="0"/>
              </a:rPr>
              <a:t>Bronwyn H. Hall</a:t>
            </a:r>
            <a:r>
              <a:rPr lang="en-GB" sz="2300" dirty="0">
                <a:solidFill>
                  <a:srgbClr val="0277BE"/>
                </a:solidFill>
                <a:latin typeface="EC Square Sans Pro" panose="020B0506040000020004" pitchFamily="34" charset="0"/>
              </a:rPr>
              <a:t>, Professor of Economics at University of California </a:t>
            </a:r>
            <a:r>
              <a:rPr lang="en-GB" sz="2300" dirty="0" smtClean="0">
                <a:solidFill>
                  <a:srgbClr val="0277BE"/>
                </a:solidFill>
                <a:latin typeface="EC Square Sans Pro" panose="020B0506040000020004" pitchFamily="34" charset="0"/>
              </a:rPr>
              <a:t>Berkeley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en-GB" sz="500" dirty="0" smtClean="0">
              <a:solidFill>
                <a:srgbClr val="0277BE"/>
              </a:solidFill>
              <a:latin typeface="EC Square Sans Pro" panose="020B0506040000020004" pitchFamily="34" charset="0"/>
            </a:endParaRPr>
          </a:p>
          <a:p>
            <a:pPr marL="177800" indent="-177800" fontAlgn="auto">
              <a:spcAft>
                <a:spcPts val="0"/>
              </a:spcAft>
            </a:pPr>
            <a:r>
              <a:rPr lang="en-GB" sz="2300" dirty="0" smtClean="0">
                <a:solidFill>
                  <a:srgbClr val="0277BE"/>
                </a:solidFill>
                <a:latin typeface="EC Square Sans Pro" panose="020B0506040000020004" pitchFamily="34" charset="0"/>
              </a:rPr>
              <a:t>Panellists</a:t>
            </a:r>
            <a:r>
              <a:rPr lang="en-GB" sz="2300" dirty="0">
                <a:solidFill>
                  <a:srgbClr val="0277BE"/>
                </a:solidFill>
                <a:latin typeface="EC Square Sans Pro" panose="020B0506040000020004" pitchFamily="34" charset="0"/>
              </a:rPr>
              <a:t>: </a:t>
            </a:r>
            <a:r>
              <a:rPr lang="en-GB" sz="2300" b="1" dirty="0">
                <a:solidFill>
                  <a:srgbClr val="0277BE"/>
                </a:solidFill>
                <a:latin typeface="EC Square Sans Pro" panose="020B0506040000020004" pitchFamily="34" charset="0"/>
              </a:rPr>
              <a:t>Karen Helene </a:t>
            </a:r>
            <a:r>
              <a:rPr lang="en-GB" sz="2300" b="1" dirty="0" err="1">
                <a:solidFill>
                  <a:srgbClr val="0277BE"/>
                </a:solidFill>
                <a:latin typeface="EC Square Sans Pro" panose="020B0506040000020004" pitchFamily="34" charset="0"/>
              </a:rPr>
              <a:t>Ulltveit</a:t>
            </a:r>
            <a:r>
              <a:rPr lang="en-GB" sz="2300" b="1" dirty="0">
                <a:solidFill>
                  <a:srgbClr val="0277BE"/>
                </a:solidFill>
                <a:latin typeface="EC Square Sans Pro" panose="020B0506040000020004" pitchFamily="34" charset="0"/>
              </a:rPr>
              <a:t>-Moe</a:t>
            </a:r>
            <a:r>
              <a:rPr lang="en-GB" sz="2300" dirty="0">
                <a:solidFill>
                  <a:srgbClr val="0277BE"/>
                </a:solidFill>
                <a:latin typeface="EC Square Sans Pro" panose="020B0506040000020004" pitchFamily="34" charset="0"/>
              </a:rPr>
              <a:t>, Professor, Department of Economics, University of Oslo, </a:t>
            </a:r>
            <a:r>
              <a:rPr lang="en-GB" sz="2300" b="1" dirty="0" err="1">
                <a:solidFill>
                  <a:srgbClr val="0277BE"/>
                </a:solidFill>
                <a:latin typeface="EC Square Sans Pro" panose="020B0506040000020004" pitchFamily="34" charset="0"/>
              </a:rPr>
              <a:t>Giorgia</a:t>
            </a:r>
            <a:r>
              <a:rPr lang="en-GB" sz="2300" b="1" dirty="0">
                <a:solidFill>
                  <a:srgbClr val="0277BE"/>
                </a:solidFill>
                <a:latin typeface="EC Square Sans Pro" panose="020B0506040000020004" pitchFamily="34" charset="0"/>
              </a:rPr>
              <a:t> </a:t>
            </a:r>
            <a:r>
              <a:rPr lang="en-GB" sz="2300" b="1" dirty="0" err="1">
                <a:solidFill>
                  <a:srgbClr val="0277BE"/>
                </a:solidFill>
                <a:latin typeface="EC Square Sans Pro" panose="020B0506040000020004" pitchFamily="34" charset="0"/>
              </a:rPr>
              <a:t>Maffini</a:t>
            </a:r>
            <a:r>
              <a:rPr lang="en-GB" sz="2300" dirty="0">
                <a:solidFill>
                  <a:srgbClr val="0277BE"/>
                </a:solidFill>
                <a:latin typeface="EC Square Sans Pro" panose="020B0506040000020004" pitchFamily="34" charset="0"/>
              </a:rPr>
              <a:t>, Deputy Head, Tax Policy and Statistics Centre for Tax Policy and Administration at OECD</a:t>
            </a:r>
          </a:p>
          <a:p>
            <a:pPr marL="177800" indent="-177800" fontAlgn="auto">
              <a:spcAft>
                <a:spcPts val="0"/>
              </a:spcAft>
            </a:pPr>
            <a:endParaRPr lang="en-GB" sz="500" dirty="0">
              <a:solidFill>
                <a:srgbClr val="0277BE"/>
              </a:solidFill>
              <a:latin typeface="EC Square Sans Pro" panose="020B0506040000020004" pitchFamily="34" charset="0"/>
            </a:endParaRPr>
          </a:p>
          <a:p>
            <a:pPr marL="177800" indent="-177800" fontAlgn="auto">
              <a:spcAft>
                <a:spcPts val="0"/>
              </a:spcAft>
            </a:pPr>
            <a:r>
              <a:rPr lang="en-GB" sz="2300" dirty="0">
                <a:solidFill>
                  <a:srgbClr val="0277BE"/>
                </a:solidFill>
                <a:latin typeface="EC Square Sans Pro" panose="020B0506040000020004" pitchFamily="34" charset="0"/>
              </a:rPr>
              <a:t>Moderator: </a:t>
            </a:r>
            <a:r>
              <a:rPr lang="en-GB" sz="2300" b="1" dirty="0">
                <a:solidFill>
                  <a:srgbClr val="0277BE"/>
                </a:solidFill>
                <a:latin typeface="EC Square Sans Pro" panose="020B0506040000020004" pitchFamily="34" charset="0"/>
              </a:rPr>
              <a:t>Ruud de </a:t>
            </a:r>
            <a:r>
              <a:rPr lang="en-GB" sz="2300" b="1" dirty="0" err="1">
                <a:solidFill>
                  <a:srgbClr val="0277BE"/>
                </a:solidFill>
                <a:latin typeface="EC Square Sans Pro" panose="020B0506040000020004" pitchFamily="34" charset="0"/>
              </a:rPr>
              <a:t>Mooij</a:t>
            </a:r>
            <a:r>
              <a:rPr lang="en-GB" sz="2300" dirty="0">
                <a:solidFill>
                  <a:srgbClr val="0277BE"/>
                </a:solidFill>
                <a:latin typeface="EC Square Sans Pro" panose="020B0506040000020004" pitchFamily="34" charset="0"/>
              </a:rPr>
              <a:t>, Division Chief, Tax Policy Division of IMF’s Fiscal Affairs Department</a:t>
            </a:r>
          </a:p>
        </p:txBody>
      </p:sp>
    </p:spTree>
    <p:extLst>
      <p:ext uri="{BB962C8B-B14F-4D97-AF65-F5344CB8AC3E}">
        <p14:creationId xmlns:p14="http://schemas.microsoft.com/office/powerpoint/2010/main" val="425528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 descr="U:\3 Information Policy\03-Communication actions\2016 ECIMF conference taxation\Social\Sessions\nocollaborationwithouttax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32000" y="123478"/>
            <a:ext cx="8388472" cy="110982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Cond Pro" panose="020B0506040000020004" pitchFamily="34" charset="0"/>
              </a:rPr>
              <a:t>Growing innovation 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Cond Pro" panose="020B0506040000020004" pitchFamily="34" charset="0"/>
              </a:rPr>
              <a:t>leaders</a:t>
            </a:r>
            <a:endParaRPr lang="en-US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EC Square Sans Cond Pro" panose="020B0506040000020004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32000" y="1233306"/>
            <a:ext cx="8388472" cy="32403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fontAlgn="auto">
              <a:spcAft>
                <a:spcPts val="0"/>
              </a:spcAft>
            </a:pPr>
            <a:r>
              <a:rPr lang="en-GB" sz="2300" dirty="0" smtClean="0">
                <a:solidFill>
                  <a:srgbClr val="0277BD"/>
                </a:solidFill>
                <a:latin typeface="EC Square Sans Pro" panose="020B0506040000020004" pitchFamily="34" charset="0"/>
              </a:rPr>
              <a:t>Keynote speech by </a:t>
            </a:r>
            <a:r>
              <a:rPr lang="en-GB" sz="2300" b="1" dirty="0" smtClean="0">
                <a:solidFill>
                  <a:srgbClr val="0277BD"/>
                </a:solidFill>
                <a:latin typeface="EC Square Sans Pro" panose="020B0506040000020004" pitchFamily="34" charset="0"/>
              </a:rPr>
              <a:t>Alexander</a:t>
            </a:r>
            <a:r>
              <a:rPr lang="en-GB" sz="2300" dirty="0" smtClean="0">
                <a:solidFill>
                  <a:srgbClr val="0277BD"/>
                </a:solidFill>
                <a:latin typeface="EC Square Sans Pro" panose="020B0506040000020004" pitchFamily="34" charset="0"/>
              </a:rPr>
              <a:t> </a:t>
            </a:r>
            <a:r>
              <a:rPr lang="en-GB" sz="2300" b="1" dirty="0" smtClean="0">
                <a:solidFill>
                  <a:srgbClr val="0277BD"/>
                </a:solidFill>
                <a:latin typeface="EC Square Sans Pro" panose="020B0506040000020004" pitchFamily="34" charset="0"/>
              </a:rPr>
              <a:t>De</a:t>
            </a:r>
            <a:r>
              <a:rPr lang="en-GB" sz="2300" dirty="0" smtClean="0">
                <a:solidFill>
                  <a:srgbClr val="0277BD"/>
                </a:solidFill>
                <a:latin typeface="EC Square Sans Pro" panose="020B0506040000020004" pitchFamily="34" charset="0"/>
              </a:rPr>
              <a:t> </a:t>
            </a:r>
            <a:r>
              <a:rPr lang="en-GB" sz="2300" b="1" dirty="0" err="1" smtClean="0">
                <a:solidFill>
                  <a:srgbClr val="0277BD"/>
                </a:solidFill>
                <a:latin typeface="EC Square Sans Pro" panose="020B0506040000020004" pitchFamily="34" charset="0"/>
              </a:rPr>
              <a:t>Croo</a:t>
            </a:r>
            <a:r>
              <a:rPr lang="en-GB" sz="2300" dirty="0" smtClean="0">
                <a:solidFill>
                  <a:srgbClr val="0277BD"/>
                </a:solidFill>
                <a:latin typeface="EC Square Sans Pro" panose="020B0506040000020004" pitchFamily="34" charset="0"/>
              </a:rPr>
              <a:t>, Deputy Prime Minister of Belgium and minister of Development Cooperation, Digital Agenda, Telecom and Postal Services</a:t>
            </a:r>
          </a:p>
          <a:p>
            <a:pPr marL="177800" indent="-177800" fontAlgn="auto">
              <a:spcAft>
                <a:spcPts val="0"/>
              </a:spcAft>
            </a:pPr>
            <a:endParaRPr lang="en-GB" sz="600" dirty="0">
              <a:solidFill>
                <a:srgbClr val="0277BD"/>
              </a:solidFill>
              <a:latin typeface="EC Square Sans Pro" panose="020B0506040000020004" pitchFamily="34" charset="0"/>
            </a:endParaRPr>
          </a:p>
          <a:p>
            <a:pPr marL="177800" indent="-177800" fontAlgn="auto">
              <a:spcAft>
                <a:spcPts val="0"/>
              </a:spcAft>
            </a:pPr>
            <a:r>
              <a:rPr lang="en-GB" sz="2300" dirty="0">
                <a:solidFill>
                  <a:srgbClr val="0277BD"/>
                </a:solidFill>
                <a:latin typeface="EC Square Sans Pro" panose="020B0506040000020004" pitchFamily="34" charset="0"/>
              </a:rPr>
              <a:t>Panellists: </a:t>
            </a:r>
            <a:r>
              <a:rPr lang="en-GB" sz="2300" b="1" dirty="0">
                <a:solidFill>
                  <a:srgbClr val="0277BD"/>
                </a:solidFill>
                <a:latin typeface="EC Square Sans Pro" panose="020B0506040000020004" pitchFamily="34" charset="0"/>
              </a:rPr>
              <a:t>Philipp</a:t>
            </a:r>
            <a:r>
              <a:rPr lang="en-GB" sz="2300" dirty="0">
                <a:solidFill>
                  <a:srgbClr val="0277BD"/>
                </a:solidFill>
                <a:latin typeface="EC Square Sans Pro" panose="020B0506040000020004" pitchFamily="34" charset="0"/>
              </a:rPr>
              <a:t> </a:t>
            </a:r>
            <a:r>
              <a:rPr lang="en-GB" sz="2300" b="1" dirty="0">
                <a:solidFill>
                  <a:srgbClr val="0277BD"/>
                </a:solidFill>
                <a:latin typeface="EC Square Sans Pro" panose="020B0506040000020004" pitchFamily="34" charset="0"/>
              </a:rPr>
              <a:t>Steinberg</a:t>
            </a:r>
            <a:r>
              <a:rPr lang="en-GB" sz="2300" dirty="0">
                <a:solidFill>
                  <a:srgbClr val="0277BD"/>
                </a:solidFill>
                <a:latin typeface="EC Square Sans Pro" panose="020B0506040000020004" pitchFamily="34" charset="0"/>
              </a:rPr>
              <a:t>, Director General Economic Policy at the Federal Ministry for Economic Affairs and Energy </a:t>
            </a:r>
            <a:r>
              <a:rPr lang="en-GB" sz="2300" dirty="0" smtClean="0">
                <a:solidFill>
                  <a:srgbClr val="0277BD"/>
                </a:solidFill>
                <a:latin typeface="EC Square Sans Pro" panose="020B0506040000020004" pitchFamily="34" charset="0"/>
              </a:rPr>
              <a:t>– Germany, </a:t>
            </a:r>
            <a:r>
              <a:rPr lang="en-GB" sz="2300" b="1" dirty="0" err="1">
                <a:solidFill>
                  <a:srgbClr val="0277BD"/>
                </a:solidFill>
                <a:latin typeface="EC Square Sans Pro" panose="020B0506040000020004" pitchFamily="34" charset="0"/>
              </a:rPr>
              <a:t>Amal</a:t>
            </a:r>
            <a:r>
              <a:rPr lang="en-GB" sz="2300" dirty="0">
                <a:solidFill>
                  <a:srgbClr val="0277BD"/>
                </a:solidFill>
                <a:latin typeface="EC Square Sans Pro" panose="020B0506040000020004" pitchFamily="34" charset="0"/>
              </a:rPr>
              <a:t> </a:t>
            </a:r>
            <a:r>
              <a:rPr lang="en-GB" sz="2300" b="1" dirty="0" err="1">
                <a:solidFill>
                  <a:srgbClr val="0277BD"/>
                </a:solidFill>
                <a:latin typeface="EC Square Sans Pro" panose="020B0506040000020004" pitchFamily="34" charset="0"/>
              </a:rPr>
              <a:t>Larhlid</a:t>
            </a:r>
            <a:r>
              <a:rPr lang="en-GB" sz="2300" dirty="0">
                <a:solidFill>
                  <a:srgbClr val="0277BD"/>
                </a:solidFill>
                <a:latin typeface="EC Square Sans Pro" panose="020B0506040000020004" pitchFamily="34" charset="0"/>
              </a:rPr>
              <a:t>, Director Policy and Governance at PwC</a:t>
            </a:r>
          </a:p>
          <a:p>
            <a:pPr marL="177800" indent="-177800" fontAlgn="auto">
              <a:spcAft>
                <a:spcPts val="0"/>
              </a:spcAft>
            </a:pPr>
            <a:endParaRPr lang="en-GB" sz="600" dirty="0">
              <a:solidFill>
                <a:srgbClr val="0277BD"/>
              </a:solidFill>
              <a:latin typeface="EC Square Sans Pro" panose="020B0506040000020004" pitchFamily="34" charset="0"/>
            </a:endParaRPr>
          </a:p>
          <a:p>
            <a:pPr marL="177800" indent="-177800" fontAlgn="auto">
              <a:spcAft>
                <a:spcPts val="0"/>
              </a:spcAft>
            </a:pPr>
            <a:r>
              <a:rPr lang="en-GB" sz="2300" dirty="0">
                <a:solidFill>
                  <a:srgbClr val="0277BD"/>
                </a:solidFill>
                <a:latin typeface="EC Square Sans Pro" panose="020B0506040000020004" pitchFamily="34" charset="0"/>
              </a:rPr>
              <a:t>Moderator: </a:t>
            </a:r>
            <a:r>
              <a:rPr lang="en-GB" sz="2300" b="1" dirty="0">
                <a:solidFill>
                  <a:srgbClr val="0277BD"/>
                </a:solidFill>
                <a:latin typeface="EC Square Sans Pro" panose="020B0506040000020004" pitchFamily="34" charset="0"/>
              </a:rPr>
              <a:t>Victoria</a:t>
            </a:r>
            <a:r>
              <a:rPr lang="en-GB" sz="2300" dirty="0">
                <a:solidFill>
                  <a:srgbClr val="0277BD"/>
                </a:solidFill>
                <a:latin typeface="EC Square Sans Pro" panose="020B0506040000020004" pitchFamily="34" charset="0"/>
              </a:rPr>
              <a:t> </a:t>
            </a:r>
            <a:r>
              <a:rPr lang="en-GB" sz="2300" b="1" dirty="0">
                <a:solidFill>
                  <a:srgbClr val="0277BD"/>
                </a:solidFill>
                <a:latin typeface="EC Square Sans Pro" panose="020B0506040000020004" pitchFamily="34" charset="0"/>
              </a:rPr>
              <a:t>Perry</a:t>
            </a:r>
            <a:r>
              <a:rPr lang="en-GB" sz="2300" dirty="0">
                <a:solidFill>
                  <a:srgbClr val="0277BD"/>
                </a:solidFill>
                <a:latin typeface="EC Square Sans Pro" panose="020B0506040000020004" pitchFamily="34" charset="0"/>
              </a:rPr>
              <a:t>, Assistant Director in the Fiscal Affairs Department of the International Monetary Fund</a:t>
            </a:r>
          </a:p>
        </p:txBody>
      </p:sp>
    </p:spTree>
    <p:extLst>
      <p:ext uri="{BB962C8B-B14F-4D97-AF65-F5344CB8AC3E}">
        <p14:creationId xmlns:p14="http://schemas.microsoft.com/office/powerpoint/2010/main" val="309527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 descr="U:\3 Information Policy\03-Communication actions\2016 ECIMF conference taxation\Social\Sessions\nocollaborationwithouttax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32000" y="123478"/>
            <a:ext cx="8388472" cy="110982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Cond Pro" panose="020B0506040000020004" pitchFamily="34" charset="0"/>
              </a:rPr>
              <a:t>No collaboration without taxation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Cond Pro" panose="020B0506040000020004" pitchFamily="34" charset="0"/>
              </a:rPr>
              <a:t>?</a:t>
            </a:r>
            <a:endParaRPr lang="en-US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EC Square Sans Cond Pro" panose="020B0506040000020004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32000" y="1233306"/>
            <a:ext cx="8388472" cy="32403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fontAlgn="auto">
              <a:spcAft>
                <a:spcPts val="0"/>
              </a:spcAft>
            </a:pPr>
            <a:r>
              <a:rPr lang="en-GB" dirty="0">
                <a:solidFill>
                  <a:srgbClr val="0277BE"/>
                </a:solidFill>
                <a:latin typeface="EC Square Sans Pro" panose="020B0506040000020004" pitchFamily="34" charset="0"/>
              </a:rPr>
              <a:t>Keynote speech by </a:t>
            </a:r>
            <a:r>
              <a:rPr lang="en-GB" b="1" dirty="0">
                <a:solidFill>
                  <a:srgbClr val="0277BE"/>
                </a:solidFill>
                <a:latin typeface="EC Square Sans Pro" panose="020B0506040000020004" pitchFamily="34" charset="0"/>
              </a:rPr>
              <a:t>Alessandra</a:t>
            </a:r>
            <a:r>
              <a:rPr lang="en-GB" dirty="0">
                <a:solidFill>
                  <a:srgbClr val="0277BE"/>
                </a:solidFill>
                <a:latin typeface="EC Square Sans Pro" panose="020B0506040000020004" pitchFamily="34" charset="0"/>
              </a:rPr>
              <a:t> </a:t>
            </a:r>
            <a:r>
              <a:rPr lang="en-GB" b="1" dirty="0" err="1">
                <a:solidFill>
                  <a:srgbClr val="0277BE"/>
                </a:solidFill>
                <a:latin typeface="EC Square Sans Pro" panose="020B0506040000020004" pitchFamily="34" charset="0"/>
              </a:rPr>
              <a:t>Casarico</a:t>
            </a:r>
            <a:r>
              <a:rPr lang="en-GB" dirty="0">
                <a:solidFill>
                  <a:srgbClr val="0277BE"/>
                </a:solidFill>
                <a:latin typeface="EC Square Sans Pro" panose="020B0506040000020004" pitchFamily="34" charset="0"/>
              </a:rPr>
              <a:t>, Professor at </a:t>
            </a:r>
            <a:r>
              <a:rPr lang="en-GB" dirty="0" err="1">
                <a:solidFill>
                  <a:srgbClr val="0277BE"/>
                </a:solidFill>
                <a:latin typeface="EC Square Sans Pro" panose="020B0506040000020004" pitchFamily="34" charset="0"/>
              </a:rPr>
              <a:t>Bocconi</a:t>
            </a:r>
            <a:r>
              <a:rPr lang="en-GB" dirty="0">
                <a:solidFill>
                  <a:srgbClr val="0277BE"/>
                </a:solidFill>
                <a:latin typeface="EC Square Sans Pro" panose="020B0506040000020004" pitchFamily="34" charset="0"/>
              </a:rPr>
              <a:t> University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en-GB" sz="1600" dirty="0">
              <a:solidFill>
                <a:srgbClr val="0277BE"/>
              </a:solidFill>
              <a:latin typeface="EC Square Sans Pro" panose="020B0506040000020004" pitchFamily="34" charset="0"/>
            </a:endParaRPr>
          </a:p>
          <a:p>
            <a:pPr marL="177800" indent="-177800" fontAlgn="auto">
              <a:spcAft>
                <a:spcPts val="0"/>
              </a:spcAft>
            </a:pPr>
            <a:r>
              <a:rPr lang="en-GB" dirty="0">
                <a:solidFill>
                  <a:srgbClr val="0277BE"/>
                </a:solidFill>
                <a:latin typeface="EC Square Sans Pro" panose="020B0506040000020004" pitchFamily="34" charset="0"/>
              </a:rPr>
              <a:t>Panellists: </a:t>
            </a:r>
            <a:r>
              <a:rPr lang="en-GB" b="1" dirty="0">
                <a:solidFill>
                  <a:srgbClr val="0277BE"/>
                </a:solidFill>
                <a:latin typeface="EC Square Sans Pro" panose="020B0506040000020004" pitchFamily="34" charset="0"/>
              </a:rPr>
              <a:t>Frederic</a:t>
            </a:r>
            <a:r>
              <a:rPr lang="en-GB" dirty="0">
                <a:solidFill>
                  <a:srgbClr val="0277BE"/>
                </a:solidFill>
                <a:latin typeface="EC Square Sans Pro" panose="020B0506040000020004" pitchFamily="34" charset="0"/>
              </a:rPr>
              <a:t> </a:t>
            </a:r>
            <a:r>
              <a:rPr lang="en-GB" b="1" dirty="0" err="1">
                <a:solidFill>
                  <a:srgbClr val="0277BE"/>
                </a:solidFill>
                <a:latin typeface="EC Square Sans Pro" panose="020B0506040000020004" pitchFamily="34" charset="0"/>
              </a:rPr>
              <a:t>Mazzella</a:t>
            </a:r>
            <a:r>
              <a:rPr lang="en-GB" dirty="0">
                <a:solidFill>
                  <a:srgbClr val="0277BE"/>
                </a:solidFill>
                <a:latin typeface="EC Square Sans Pro" panose="020B0506040000020004" pitchFamily="34" charset="0"/>
              </a:rPr>
              <a:t>, CEO of </a:t>
            </a:r>
            <a:r>
              <a:rPr lang="en-GB" dirty="0" err="1">
                <a:solidFill>
                  <a:srgbClr val="0277BE"/>
                </a:solidFill>
                <a:latin typeface="EC Square Sans Pro" panose="020B0506040000020004" pitchFamily="34" charset="0"/>
              </a:rPr>
              <a:t>Blablacar</a:t>
            </a:r>
            <a:r>
              <a:rPr lang="en-GB" dirty="0">
                <a:solidFill>
                  <a:srgbClr val="0277BE"/>
                </a:solidFill>
                <a:latin typeface="EC Square Sans Pro" panose="020B0506040000020004" pitchFamily="34" charset="0"/>
              </a:rPr>
              <a:t>, </a:t>
            </a:r>
            <a:r>
              <a:rPr lang="en-GB" b="1" dirty="0">
                <a:solidFill>
                  <a:srgbClr val="0277BE"/>
                </a:solidFill>
                <a:latin typeface="EC Square Sans Pro" panose="020B0506040000020004" pitchFamily="34" charset="0"/>
              </a:rPr>
              <a:t>Marek</a:t>
            </a:r>
            <a:r>
              <a:rPr lang="en-GB" dirty="0">
                <a:solidFill>
                  <a:srgbClr val="0277BE"/>
                </a:solidFill>
                <a:latin typeface="EC Square Sans Pro" panose="020B0506040000020004" pitchFamily="34" charset="0"/>
              </a:rPr>
              <a:t> </a:t>
            </a:r>
            <a:r>
              <a:rPr lang="en-GB" b="1" dirty="0">
                <a:solidFill>
                  <a:srgbClr val="0277BE"/>
                </a:solidFill>
                <a:latin typeface="EC Square Sans Pro" panose="020B0506040000020004" pitchFamily="34" charset="0"/>
              </a:rPr>
              <a:t>Helm</a:t>
            </a:r>
            <a:r>
              <a:rPr lang="en-GB" dirty="0">
                <a:solidFill>
                  <a:srgbClr val="0277BE"/>
                </a:solidFill>
                <a:latin typeface="EC Square Sans Pro" panose="020B0506040000020004" pitchFamily="34" charset="0"/>
              </a:rPr>
              <a:t>, Director General of the Estonian Tax and Customs Board, </a:t>
            </a:r>
            <a:r>
              <a:rPr lang="en-GB" b="1" dirty="0">
                <a:solidFill>
                  <a:srgbClr val="0277BE"/>
                </a:solidFill>
                <a:latin typeface="EC Square Sans Pro" panose="020B0506040000020004" pitchFamily="34" charset="0"/>
              </a:rPr>
              <a:t>Rebecca</a:t>
            </a:r>
            <a:r>
              <a:rPr lang="en-GB" dirty="0">
                <a:solidFill>
                  <a:srgbClr val="0277BE"/>
                </a:solidFill>
                <a:latin typeface="EC Square Sans Pro" panose="020B0506040000020004" pitchFamily="34" charset="0"/>
              </a:rPr>
              <a:t> </a:t>
            </a:r>
            <a:r>
              <a:rPr lang="en-GB" b="1" dirty="0" err="1">
                <a:solidFill>
                  <a:srgbClr val="0277BE"/>
                </a:solidFill>
                <a:latin typeface="EC Square Sans Pro" panose="020B0506040000020004" pitchFamily="34" charset="0"/>
              </a:rPr>
              <a:t>Filis</a:t>
            </a:r>
            <a:r>
              <a:rPr lang="en-GB" dirty="0">
                <a:solidFill>
                  <a:srgbClr val="0277BE"/>
                </a:solidFill>
                <a:latin typeface="EC Square Sans Pro" panose="020B0506040000020004" pitchFamily="34" charset="0"/>
              </a:rPr>
              <a:t>, Swedish Tax Agency 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en-GB" sz="1600" dirty="0">
              <a:solidFill>
                <a:srgbClr val="0277BE"/>
              </a:solidFill>
              <a:latin typeface="EC Square Sans Pro" panose="020B0506040000020004" pitchFamily="34" charset="0"/>
            </a:endParaRPr>
          </a:p>
          <a:p>
            <a:pPr marL="177800" indent="-177800" fontAlgn="auto">
              <a:spcAft>
                <a:spcPts val="0"/>
              </a:spcAft>
            </a:pPr>
            <a:r>
              <a:rPr lang="en-GB" dirty="0">
                <a:solidFill>
                  <a:srgbClr val="0277BE"/>
                </a:solidFill>
                <a:latin typeface="EC Square Sans Pro" panose="020B0506040000020004" pitchFamily="34" charset="0"/>
              </a:rPr>
              <a:t>Moderator: </a:t>
            </a:r>
            <a:r>
              <a:rPr lang="en-GB" b="1" dirty="0" err="1">
                <a:solidFill>
                  <a:srgbClr val="0277BE"/>
                </a:solidFill>
                <a:latin typeface="EC Square Sans Pro" panose="020B0506040000020004" pitchFamily="34" charset="0"/>
              </a:rPr>
              <a:t>Irmfried</a:t>
            </a:r>
            <a:r>
              <a:rPr lang="en-GB" dirty="0">
                <a:solidFill>
                  <a:srgbClr val="0277BE"/>
                </a:solidFill>
                <a:latin typeface="EC Square Sans Pro" panose="020B0506040000020004" pitchFamily="34" charset="0"/>
              </a:rPr>
              <a:t> </a:t>
            </a:r>
            <a:r>
              <a:rPr lang="en-GB" b="1" dirty="0" err="1">
                <a:solidFill>
                  <a:srgbClr val="0277BE"/>
                </a:solidFill>
                <a:latin typeface="EC Square Sans Pro" panose="020B0506040000020004" pitchFamily="34" charset="0"/>
              </a:rPr>
              <a:t>Schwimann</a:t>
            </a:r>
            <a:r>
              <a:rPr lang="en-GB" dirty="0">
                <a:solidFill>
                  <a:srgbClr val="0277BE"/>
                </a:solidFill>
                <a:latin typeface="EC Square Sans Pro" panose="020B0506040000020004" pitchFamily="34" charset="0"/>
              </a:rPr>
              <a:t>, Deputy Director General – DG GROW, European Commission</a:t>
            </a:r>
          </a:p>
        </p:txBody>
      </p:sp>
    </p:spTree>
    <p:extLst>
      <p:ext uri="{BB962C8B-B14F-4D97-AF65-F5344CB8AC3E}">
        <p14:creationId xmlns:p14="http://schemas.microsoft.com/office/powerpoint/2010/main" val="134471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 descr="U:\3 Information Policy\03-Communication actions\2016 ECIMF conference taxation\Social\Sessions\nocollaborationwithouttax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32000" y="123478"/>
            <a:ext cx="8388472" cy="110982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GB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Cond Pro" panose="020B0506040000020004" pitchFamily="34" charset="0"/>
              </a:rPr>
              <a:t>Robotax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Cond Pro" panose="020B0506040000020004" pitchFamily="34" charset="0"/>
              </a:rPr>
              <a:t> vs </a:t>
            </a:r>
            <a:r>
              <a:rPr lang="en-GB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Cond Pro" panose="020B0506040000020004" pitchFamily="34" charset="0"/>
              </a:rPr>
              <a:t>cybefraud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Cond Pro" panose="020B0506040000020004" pitchFamily="34" charset="0"/>
              </a:rPr>
              <a:t>?</a:t>
            </a:r>
            <a:endParaRPr lang="en-US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EC Square Sans Cond Pro" panose="020B0506040000020004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32000" y="1203598"/>
            <a:ext cx="8532488" cy="32403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fontAlgn="auto">
              <a:spcAft>
                <a:spcPts val="0"/>
              </a:spcAft>
            </a:pPr>
            <a:r>
              <a:rPr lang="en-GB" sz="2400" dirty="0">
                <a:solidFill>
                  <a:srgbClr val="0277BE"/>
                </a:solidFill>
                <a:latin typeface="EC Square Sans Pro" panose="020B0506040000020004" pitchFamily="34" charset="0"/>
              </a:rPr>
              <a:t>Keynote speech by </a:t>
            </a:r>
            <a:r>
              <a:rPr lang="en-GB" sz="2400" b="1" dirty="0">
                <a:solidFill>
                  <a:srgbClr val="0277BE"/>
                </a:solidFill>
                <a:latin typeface="EC Square Sans Pro" panose="020B0506040000020004" pitchFamily="34" charset="0"/>
              </a:rPr>
              <a:t>Rita de la Feria</a:t>
            </a:r>
            <a:r>
              <a:rPr lang="en-GB" sz="2400" dirty="0">
                <a:solidFill>
                  <a:srgbClr val="0277BE"/>
                </a:solidFill>
                <a:latin typeface="EC Square Sans Pro" panose="020B0506040000020004" pitchFamily="34" charset="0"/>
              </a:rPr>
              <a:t>, Professor of Tax law at the University of Leeds</a:t>
            </a:r>
          </a:p>
          <a:p>
            <a:pPr marL="177800" indent="-177800" fontAlgn="auto">
              <a:spcAft>
                <a:spcPts val="0"/>
              </a:spcAft>
            </a:pPr>
            <a:endParaRPr lang="en-GB" sz="400" dirty="0">
              <a:solidFill>
                <a:srgbClr val="0277BE"/>
              </a:solidFill>
              <a:latin typeface="EC Square Sans Pro" panose="020B0506040000020004" pitchFamily="34" charset="0"/>
            </a:endParaRPr>
          </a:p>
          <a:p>
            <a:pPr marL="177800" indent="-177800" fontAlgn="auto">
              <a:spcAft>
                <a:spcPts val="0"/>
              </a:spcAft>
            </a:pPr>
            <a:r>
              <a:rPr lang="en-GB" sz="2400" dirty="0">
                <a:solidFill>
                  <a:srgbClr val="0277BE"/>
                </a:solidFill>
                <a:latin typeface="EC Square Sans Pro" panose="020B0506040000020004" pitchFamily="34" charset="0"/>
              </a:rPr>
              <a:t>Panellists: </a:t>
            </a:r>
            <a:r>
              <a:rPr lang="en-GB" sz="2400" b="1" dirty="0" err="1">
                <a:solidFill>
                  <a:srgbClr val="0277BE"/>
                </a:solidFill>
                <a:latin typeface="EC Square Sans Pro" panose="020B0506040000020004" pitchFamily="34" charset="0"/>
              </a:rPr>
              <a:t>Merel</a:t>
            </a:r>
            <a:r>
              <a:rPr lang="en-GB" sz="2400" dirty="0">
                <a:solidFill>
                  <a:srgbClr val="0277BE"/>
                </a:solidFill>
                <a:latin typeface="EC Square Sans Pro" panose="020B0506040000020004" pitchFamily="34" charset="0"/>
              </a:rPr>
              <a:t> </a:t>
            </a:r>
            <a:r>
              <a:rPr lang="en-GB" sz="2400" b="1" dirty="0" err="1">
                <a:solidFill>
                  <a:srgbClr val="0277BE"/>
                </a:solidFill>
                <a:latin typeface="EC Square Sans Pro" panose="020B0506040000020004" pitchFamily="34" charset="0"/>
              </a:rPr>
              <a:t>Berling</a:t>
            </a:r>
            <a:r>
              <a:rPr lang="en-GB" sz="2400" dirty="0">
                <a:solidFill>
                  <a:srgbClr val="0277BE"/>
                </a:solidFill>
                <a:latin typeface="EC Square Sans Pro" panose="020B0506040000020004" pitchFamily="34" charset="0"/>
              </a:rPr>
              <a:t>, Manager at the Centre for Compliance and Risk Management of the Netherlands; </a:t>
            </a:r>
            <a:r>
              <a:rPr lang="en-GB" sz="2400" b="1" dirty="0">
                <a:solidFill>
                  <a:srgbClr val="0277BE"/>
                </a:solidFill>
                <a:latin typeface="EC Square Sans Pro" panose="020B0506040000020004" pitchFamily="34" charset="0"/>
              </a:rPr>
              <a:t>Matthias</a:t>
            </a:r>
            <a:r>
              <a:rPr lang="en-GB" sz="2400" dirty="0">
                <a:solidFill>
                  <a:srgbClr val="0277BE"/>
                </a:solidFill>
                <a:latin typeface="EC Square Sans Pro" panose="020B0506040000020004" pitchFamily="34" charset="0"/>
              </a:rPr>
              <a:t> </a:t>
            </a:r>
            <a:r>
              <a:rPr lang="en-GB" sz="2400" b="1" dirty="0" err="1">
                <a:solidFill>
                  <a:srgbClr val="0277BE"/>
                </a:solidFill>
                <a:latin typeface="EC Square Sans Pro" panose="020B0506040000020004" pitchFamily="34" charset="0"/>
              </a:rPr>
              <a:t>Petutschnig</a:t>
            </a:r>
            <a:r>
              <a:rPr lang="en-GB" sz="2400" dirty="0">
                <a:solidFill>
                  <a:srgbClr val="0277BE"/>
                </a:solidFill>
                <a:latin typeface="EC Square Sans Pro" panose="020B0506040000020004" pitchFamily="34" charset="0"/>
              </a:rPr>
              <a:t>, Assistant Professor at Tax Management group, Vienna University of Economics and Business</a:t>
            </a:r>
          </a:p>
          <a:p>
            <a:pPr marL="177800" indent="-177800" fontAlgn="auto">
              <a:spcAft>
                <a:spcPts val="0"/>
              </a:spcAft>
            </a:pPr>
            <a:endParaRPr lang="en-GB" sz="300" dirty="0">
              <a:solidFill>
                <a:srgbClr val="0277BE"/>
              </a:solidFill>
              <a:latin typeface="EC Square Sans Pro" panose="020B0506040000020004" pitchFamily="34" charset="0"/>
            </a:endParaRPr>
          </a:p>
          <a:p>
            <a:pPr marL="177800" indent="-177800" fontAlgn="auto">
              <a:spcAft>
                <a:spcPts val="0"/>
              </a:spcAft>
            </a:pPr>
            <a:r>
              <a:rPr lang="en-GB" sz="2400" dirty="0">
                <a:solidFill>
                  <a:srgbClr val="0277BE"/>
                </a:solidFill>
                <a:latin typeface="EC Square Sans Pro" panose="020B0506040000020004" pitchFamily="34" charset="0"/>
              </a:rPr>
              <a:t>Moderator: </a:t>
            </a:r>
            <a:r>
              <a:rPr lang="en-GB" sz="2400" b="1" dirty="0">
                <a:solidFill>
                  <a:srgbClr val="0277BE"/>
                </a:solidFill>
                <a:latin typeface="EC Square Sans Pro" panose="020B0506040000020004" pitchFamily="34" charset="0"/>
              </a:rPr>
              <a:t>Stephen</a:t>
            </a:r>
            <a:r>
              <a:rPr lang="en-GB" sz="2400" dirty="0">
                <a:solidFill>
                  <a:srgbClr val="0277BE"/>
                </a:solidFill>
                <a:latin typeface="EC Square Sans Pro" panose="020B0506040000020004" pitchFamily="34" charset="0"/>
              </a:rPr>
              <a:t> </a:t>
            </a:r>
            <a:r>
              <a:rPr lang="en-GB" sz="2400" b="1" dirty="0">
                <a:solidFill>
                  <a:srgbClr val="0277BE"/>
                </a:solidFill>
                <a:latin typeface="EC Square Sans Pro" panose="020B0506040000020004" pitchFamily="34" charset="0"/>
              </a:rPr>
              <a:t>Quest</a:t>
            </a:r>
            <a:r>
              <a:rPr lang="en-GB" sz="2400" dirty="0">
                <a:solidFill>
                  <a:srgbClr val="0277BE"/>
                </a:solidFill>
                <a:latin typeface="EC Square Sans Pro" panose="020B0506040000020004" pitchFamily="34" charset="0"/>
              </a:rPr>
              <a:t>, Director General - DG Taxation and Customs Union, European Commission</a:t>
            </a:r>
          </a:p>
        </p:txBody>
      </p:sp>
    </p:spTree>
    <p:extLst>
      <p:ext uri="{BB962C8B-B14F-4D97-AF65-F5344CB8AC3E}">
        <p14:creationId xmlns:p14="http://schemas.microsoft.com/office/powerpoint/2010/main" val="265090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44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err="1" smtClean="0">
                <a:latin typeface="EC Square Sans Pro" panose="020B0506040000020004" pitchFamily="34" charset="0"/>
              </a:rPr>
              <a:t>What's</a:t>
            </a:r>
            <a:r>
              <a:rPr lang="fr-BE" dirty="0" smtClean="0">
                <a:latin typeface="EC Square Sans Pro" panose="020B0506040000020004" pitchFamily="34" charset="0"/>
              </a:rPr>
              <a:t> </a:t>
            </a:r>
            <a:r>
              <a:rPr lang="fr-BE" dirty="0" err="1" smtClean="0">
                <a:latin typeface="EC Square Sans Pro" panose="020B0506040000020004" pitchFamily="34" charset="0"/>
              </a:rPr>
              <a:t>next</a:t>
            </a:r>
            <a:r>
              <a:rPr lang="fr-BE" dirty="0" smtClean="0">
                <a:latin typeface="EC Square Sans Pro" panose="020B0506040000020004" pitchFamily="34" charset="0"/>
              </a:rPr>
              <a:t>?</a:t>
            </a:r>
            <a:endParaRPr lang="en-GB" dirty="0">
              <a:latin typeface="EC Square Sans Pro" panose="020B05060400000200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EC Square Sans Pro" panose="020B0506040000020004" pitchFamily="34" charset="0"/>
              </a:rPr>
              <a:t>Ongoing studies on:</a:t>
            </a:r>
          </a:p>
          <a:p>
            <a:pPr lvl="1"/>
            <a:r>
              <a:rPr lang="en-GB" dirty="0" smtClean="0">
                <a:latin typeface="EC Square Sans Pro" panose="020B0506040000020004" pitchFamily="34" charset="0"/>
              </a:rPr>
              <a:t>tax incentives for VC and BA </a:t>
            </a:r>
          </a:p>
          <a:p>
            <a:pPr lvl="1"/>
            <a:r>
              <a:rPr lang="en-GB" dirty="0" smtClean="0">
                <a:latin typeface="EC Square Sans Pro" panose="020B0506040000020004" pitchFamily="34" charset="0"/>
              </a:rPr>
              <a:t>entrepreneurship &amp; collaborative economy</a:t>
            </a:r>
          </a:p>
          <a:p>
            <a:r>
              <a:rPr lang="en-GB" dirty="0" smtClean="0">
                <a:latin typeface="EC Square Sans Pro" panose="020B0506040000020004" pitchFamily="34" charset="0"/>
              </a:rPr>
              <a:t>Conference on tax fairness (2017)</a:t>
            </a:r>
          </a:p>
          <a:p>
            <a:endParaRPr lang="en-GB" dirty="0" smtClean="0">
              <a:latin typeface="EC Square Sans Pro" panose="020B0506040000020004" pitchFamily="34" charset="0"/>
            </a:endParaRPr>
          </a:p>
          <a:p>
            <a:endParaRPr lang="en-GB" dirty="0">
              <a:latin typeface="EC Square Sans Pro" panose="020B0506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64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C Document" ma:contentTypeID="0x010100258AA79CEB83498886A3A0868112325000075C79A61D42134695E13B339E683004" ma:contentTypeVersion="3" ma:contentTypeDescription="Create a new document in this library." ma:contentTypeScope="" ma:versionID="55490f3f8c688d80fa8e79c11be7f4e4">
  <xsd:schema xmlns:xsd="http://www.w3.org/2001/XMLSchema" xmlns:xs="http://www.w3.org/2001/XMLSchema" xmlns:p="http://schemas.microsoft.com/office/2006/metadata/properties" xmlns:ns3="26d8a369-3554-4416-9f59-810ec1f84ab1" targetNamespace="http://schemas.microsoft.com/office/2006/metadata/properties" ma:root="true" ma:fieldsID="3c6558be7452e2a9df68d315de97a83b" ns3:_="">
    <xsd:import namespace="26d8a369-3554-4416-9f59-810ec1f84ab1"/>
    <xsd:element name="properties">
      <xsd:complexType>
        <xsd:sequence>
          <xsd:element name="documentManagement">
            <xsd:complexType>
              <xsd:all>
                <xsd:element ref="ns3:EC_Collab_Reference" minOccurs="0"/>
                <xsd:element ref="ns3:EC_Collab_DocumentLanguage"/>
                <xsd:element ref="ns3:EC_Collab_Status"/>
                <xsd:element ref="ns3:Folder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d8a369-3554-4416-9f59-810ec1f84ab1" elementFormDefault="qualified">
    <xsd:import namespace="http://schemas.microsoft.com/office/2006/documentManagement/types"/>
    <xsd:import namespace="http://schemas.microsoft.com/office/infopath/2007/PartnerControls"/>
    <xsd:element name="EC_Collab_Reference" ma:index="12" nillable="true" ma:displayName="Reference" ma:internalName="EC_Collab_Reference">
      <xsd:simpleType>
        <xsd:restriction base="dms:Text"/>
      </xsd:simpleType>
    </xsd:element>
    <xsd:element name="EC_Collab_DocumentLanguage" ma:index="13" ma:displayName="Language" ma:default="EN" ma:internalName="EC_Collab_DocumentLanguage">
      <xsd:simpleType>
        <xsd:restriction base="dms:Choice">
          <xsd:enumeration value="BG"/>
          <xsd:enumeration value="ES"/>
          <xsd:enumeration value="CS"/>
          <xsd:enumeration value="DA"/>
          <xsd:enumeration value="DE"/>
          <xsd:enumeration value="ET"/>
          <xsd:enumeration value="EL"/>
          <xsd:enumeration value="EN"/>
          <xsd:enumeration value="FR"/>
          <xsd:enumeration value="GA"/>
          <xsd:enumeration value="IT"/>
          <xsd:enumeration value="LT"/>
          <xsd:enumeration value="LV"/>
          <xsd:enumeration value="HU"/>
          <xsd:enumeration value="MT"/>
          <xsd:enumeration value="NL"/>
          <xsd:enumeration value="PL"/>
          <xsd:enumeration value="PT"/>
          <xsd:enumeration value="RO"/>
          <xsd:enumeration value="SK"/>
          <xsd:enumeration value="SL"/>
          <xsd:enumeration value="FI"/>
          <xsd:enumeration value="SV"/>
          <xsd:enumeration value="HR"/>
          <xsd:enumeration value="MK"/>
          <xsd:enumeration value="TR"/>
          <xsd:enumeration value="EU"/>
          <xsd:enumeration value="CA"/>
          <xsd:enumeration value="GL"/>
          <xsd:enumeration value="AB"/>
          <xsd:enumeration value="AA"/>
          <xsd:enumeration value="AF"/>
          <xsd:enumeration value="AK"/>
          <xsd:enumeration value="SQ"/>
          <xsd:enumeration value="AM"/>
          <xsd:enumeration value="AR"/>
          <xsd:enumeration value="AN"/>
          <xsd:enumeration value="HY"/>
          <xsd:enumeration value="AS"/>
          <xsd:enumeration value="AV"/>
          <xsd:enumeration value="AE"/>
          <xsd:enumeration value="AY"/>
          <xsd:enumeration value="AZ"/>
          <xsd:enumeration value="BM"/>
          <xsd:enumeration value="BA"/>
          <xsd:enumeration value="BE"/>
          <xsd:enumeration value="BN"/>
          <xsd:enumeration value="BH"/>
          <xsd:enumeration value="BI"/>
          <xsd:enumeration value="NB"/>
          <xsd:enumeration value="BS"/>
          <xsd:enumeration value="BR"/>
          <xsd:enumeration value="MY"/>
          <xsd:enumeration value="KM"/>
          <xsd:enumeration value="CH"/>
          <xsd:enumeration value="CE"/>
          <xsd:enumeration value="NY"/>
          <xsd:enumeration value="ZH"/>
          <xsd:enumeration value="CU"/>
          <xsd:enumeration value="CV"/>
          <xsd:enumeration value="KW"/>
          <xsd:enumeration value="CO"/>
          <xsd:enumeration value="CR"/>
          <xsd:enumeration value="DV"/>
          <xsd:enumeration value="DZ"/>
          <xsd:enumeration value="EO"/>
          <xsd:enumeration value="EE"/>
          <xsd:enumeration value="FO"/>
          <xsd:enumeration value="FJ"/>
          <xsd:enumeration value="FF"/>
          <xsd:enumeration value="GD"/>
          <xsd:enumeration value="LG"/>
          <xsd:enumeration value="KA"/>
          <xsd:enumeration value="GN"/>
          <xsd:enumeration value="GU"/>
          <xsd:enumeration value="HT"/>
          <xsd:enumeration value="HA"/>
          <xsd:enumeration value="HE"/>
          <xsd:enumeration value="HZ"/>
          <xsd:enumeration value="HI"/>
          <xsd:enumeration value="HO"/>
          <xsd:enumeration value="IS"/>
          <xsd:enumeration value="IO"/>
          <xsd:enumeration value="IG"/>
          <xsd:enumeration value="ID"/>
          <xsd:enumeration value="IA"/>
          <xsd:enumeration value="IE"/>
          <xsd:enumeration value="IU"/>
          <xsd:enumeration value="IK"/>
          <xsd:enumeration value="JA"/>
          <xsd:enumeration value="JV"/>
          <xsd:enumeration value="KL"/>
          <xsd:enumeration value="KN"/>
          <xsd:enumeration value="KR"/>
          <xsd:enumeration value="KS"/>
          <xsd:enumeration value="KK"/>
          <xsd:enumeration value="KI"/>
          <xsd:enumeration value="RW"/>
          <xsd:enumeration value="KY"/>
          <xsd:enumeration value="KV"/>
          <xsd:enumeration value="KG"/>
          <xsd:enumeration value="KO"/>
          <xsd:enumeration value="KJ"/>
          <xsd:enumeration value="KU"/>
          <xsd:enumeration value="LO"/>
          <xsd:enumeration value="LA"/>
          <xsd:enumeration value="LI"/>
          <xsd:enumeration value="LN"/>
          <xsd:enumeration value="LU"/>
          <xsd:enumeration value="LB"/>
          <xsd:enumeration value="MG"/>
          <xsd:enumeration value="MS"/>
          <xsd:enumeration value="ML"/>
          <xsd:enumeration value="GV"/>
          <xsd:enumeration value="MI"/>
          <xsd:enumeration value="MR"/>
          <xsd:enumeration value="MH"/>
          <xsd:enumeration value="MN"/>
          <xsd:enumeration value="NA"/>
          <xsd:enumeration value="NV"/>
          <xsd:enumeration value="ND"/>
          <xsd:enumeration value="NR"/>
          <xsd:enumeration value="NG"/>
          <xsd:enumeration value="NE"/>
          <xsd:enumeration value="SE"/>
          <xsd:enumeration value="NO"/>
          <xsd:enumeration value="NN"/>
          <xsd:enumeration value="OC"/>
          <xsd:enumeration value="OJ"/>
          <xsd:enumeration value="OR"/>
          <xsd:enumeration value="OM"/>
          <xsd:enumeration value="OS"/>
          <xsd:enumeration value="PI"/>
          <xsd:enumeration value="PA"/>
          <xsd:enumeration value="FA"/>
          <xsd:enumeration value="PS"/>
          <xsd:enumeration value="QU"/>
          <xsd:enumeration value="RM"/>
          <xsd:enumeration value="RN"/>
          <xsd:enumeration value="RU"/>
          <xsd:enumeration value="SM"/>
          <xsd:enumeration value="SG"/>
          <xsd:enumeration value="SA"/>
          <xsd:enumeration value="SC"/>
          <xsd:enumeration value="SR"/>
          <xsd:enumeration value="SN"/>
          <xsd:enumeration value="II"/>
          <xsd:enumeration value="SD"/>
          <xsd:enumeration value="SI"/>
          <xsd:enumeration value="SO"/>
          <xsd:enumeration value="ST"/>
          <xsd:enumeration value="SU"/>
          <xsd:enumeration value="SW"/>
          <xsd:enumeration value="SS"/>
          <xsd:enumeration value="TL"/>
          <xsd:enumeration value="TY"/>
          <xsd:enumeration value="TG"/>
          <xsd:enumeration value="TA"/>
          <xsd:enumeration value="TT"/>
          <xsd:enumeration value="TE"/>
          <xsd:enumeration value="TH"/>
          <xsd:enumeration value="BO"/>
          <xsd:enumeration value="TI"/>
          <xsd:enumeration value="TO"/>
          <xsd:enumeration value="TS"/>
          <xsd:enumeration value="TN"/>
          <xsd:enumeration value="TK"/>
          <xsd:enumeration value="TW"/>
          <xsd:enumeration value="UG"/>
          <xsd:enumeration value="UK"/>
          <xsd:enumeration value="UR"/>
          <xsd:enumeration value="UZ"/>
          <xsd:enumeration value="VE"/>
          <xsd:enumeration value="VI"/>
          <xsd:enumeration value="VO"/>
          <xsd:enumeration value="WA"/>
          <xsd:enumeration value="CY"/>
          <xsd:enumeration value="FY"/>
          <xsd:enumeration value="WO"/>
          <xsd:enumeration value="XH"/>
          <xsd:enumeration value="YI"/>
          <xsd:enumeration value="YO"/>
          <xsd:enumeration value="ZA"/>
          <xsd:enumeration value="ZU"/>
        </xsd:restriction>
      </xsd:simpleType>
    </xsd:element>
    <xsd:element name="EC_Collab_Status" ma:index="14" ma:displayName="EC Status" ma:default="Not Started" ma:internalName="EC_Collab_Status">
      <xsd:simpleType>
        <xsd:restriction base="dms:Choice">
          <xsd:enumeration value="Not Started"/>
          <xsd:enumeration value="Draft"/>
          <xsd:enumeration value="Reviewed"/>
          <xsd:enumeration value="Scheduled"/>
          <xsd:enumeration value="Published"/>
          <xsd:enumeration value="Final"/>
          <xsd:enumeration value="Expired"/>
        </xsd:restriction>
      </xsd:simpleType>
    </xsd:element>
    <xsd:element name="Folder" ma:index="15" ma:displayName="Folder" ma:default="0" ma:description="1 if the item is a folder, 0 otherwise" ma:indexed="true" ma:internalName="Folder" ma:percentage="FALSE">
      <xsd:simpleType>
        <xsd:restriction base="dms:Number">
          <xsd:maxInclusive value="1"/>
          <xsd:minInclusive value="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9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 ma:index="8" ma:displayName="Subject"/>
        <xsd:element ref="dc:description" minOccurs="0" maxOccurs="1" ma:index="11" ma:displayName="Comments"/>
        <xsd:element name="keywords" minOccurs="0" maxOccurs="1" type="xsd:string" ma:index="1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C_Collab_DocumentLanguage xmlns="26d8a369-3554-4416-9f59-810ec1f84ab1">EN</EC_Collab_DocumentLanguage>
    <EC_Collab_Reference xmlns="26d8a369-3554-4416-9f59-810ec1f84ab1" xsi:nil="true"/>
    <Folder xmlns="26d8a369-3554-4416-9f59-810ec1f84ab1">0</Folder>
    <EC_Collab_Status xmlns="26d8a369-3554-4416-9f59-810ec1f84ab1">Not Started</EC_Collab_Status>
  </documentManagement>
</p:properties>
</file>

<file path=customXml/itemProps1.xml><?xml version="1.0" encoding="utf-8"?>
<ds:datastoreItem xmlns:ds="http://schemas.openxmlformats.org/officeDocument/2006/customXml" ds:itemID="{86A12353-86FC-455D-B1DA-D24B0BACF7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d8a369-3554-4416-9f59-810ec1f84a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3D5CA0-B124-46BB-94BC-0F541BBCD5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9891C5-04EE-4082-AF2C-9AF366B5D838}">
  <ds:schemaRefs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26d8a369-3554-4416-9f59-810ec1f84ab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</TotalTime>
  <Words>322</Words>
  <Application>Microsoft Office PowerPoint</Application>
  <PresentationFormat>On-screen Show (16:9)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From taxation to knowledge creation</vt:lpstr>
      <vt:lpstr>Growing innovation leaders</vt:lpstr>
      <vt:lpstr>No collaboration without taxation?</vt:lpstr>
      <vt:lpstr>Robotax vs cybefraud?</vt:lpstr>
      <vt:lpstr>PowerPoint Presentation</vt:lpstr>
      <vt:lpstr>What's next?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CELIKOVIC Igor (TAXUD)</dc:creator>
  <cp:lastModifiedBy>BYCZEWSKA Marta (TAXUD-EXT)</cp:lastModifiedBy>
  <cp:revision>26</cp:revision>
  <dcterms:created xsi:type="dcterms:W3CDTF">2016-11-16T10:49:05Z</dcterms:created>
  <dcterms:modified xsi:type="dcterms:W3CDTF">2016-12-08T13:31:06Z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0x010100258AA79CEB83498886A3A0868112325000075C79A61D42134695E13B339E683004</vt:lpwstr>
  </property>
</Properties>
</file>