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4" r:id="rId2"/>
    <p:sldId id="263" r:id="rId3"/>
    <p:sldId id="262" r:id="rId4"/>
    <p:sldId id="283" r:id="rId5"/>
  </p:sldIdLst>
  <p:sldSz cx="9144000" cy="6858000" type="screen4x3"/>
  <p:notesSz cx="6724650" cy="97742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9F8DDE4-8AA8-43F6-B42A-38581A104EA9}">
          <p14:sldIdLst>
            <p14:sldId id="284"/>
            <p14:sldId id="263"/>
            <p14:sldId id="262"/>
            <p14:sldId id="2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253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0" userDrawn="1">
          <p15:clr>
            <a:srgbClr val="A4A3A4"/>
          </p15:clr>
        </p15:guide>
        <p15:guide id="4" orient="horz" pos="799" userDrawn="1">
          <p15:clr>
            <a:srgbClr val="A4A3A4"/>
          </p15:clr>
        </p15:guide>
        <p15:guide id="5" pos="249" userDrawn="1">
          <p15:clr>
            <a:srgbClr val="A4A3A4"/>
          </p15:clr>
        </p15:guide>
        <p15:guide id="6" pos="5511" userDrawn="1">
          <p15:clr>
            <a:srgbClr val="A4A3A4"/>
          </p15:clr>
        </p15:guide>
        <p15:guide id="7" orient="horz" pos="14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 userDrawn="1">
          <p15:clr>
            <a:srgbClr val="A4A3A4"/>
          </p15:clr>
        </p15:guide>
        <p15:guide id="2" pos="211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255"/>
    <a:srgbClr val="5F497A"/>
    <a:srgbClr val="37D4D6"/>
    <a:srgbClr val="A3B18D"/>
    <a:srgbClr val="0F5494"/>
    <a:srgbClr val="3166CF"/>
    <a:srgbClr val="BDDEFF"/>
    <a:srgbClr val="38D4D6"/>
    <a:srgbClr val="FFD624"/>
    <a:srgbClr val="3E6F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665" autoAdjust="0"/>
  </p:normalViewPr>
  <p:slideViewPr>
    <p:cSldViewPr showGuides="1">
      <p:cViewPr varScale="1">
        <p:scale>
          <a:sx n="52" d="100"/>
          <a:sy n="52" d="100"/>
        </p:scale>
        <p:origin x="1700" y="36"/>
      </p:cViewPr>
      <p:guideLst>
        <p:guide orient="horz" pos="1253"/>
        <p:guide pos="2880"/>
        <p:guide orient="horz" pos="2160"/>
        <p:guide orient="horz" pos="799"/>
        <p:guide pos="249"/>
        <p:guide pos="5511"/>
        <p:guide orient="horz" pos="14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2" d="100"/>
          <a:sy n="62" d="100"/>
        </p:scale>
        <p:origin x="-2850" y="-78"/>
      </p:cViewPr>
      <p:guideLst>
        <p:guide orient="horz" pos="3079"/>
        <p:guide pos="211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486" cy="489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11" tIns="45006" rIns="90011" bIns="45006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8596" y="0"/>
            <a:ext cx="2914486" cy="489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11" tIns="45006" rIns="90011" bIns="45006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2718"/>
            <a:ext cx="2914486" cy="489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11" tIns="45006" rIns="90011" bIns="45006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8596" y="9282718"/>
            <a:ext cx="2914486" cy="489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11" tIns="45006" rIns="90011" bIns="45006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0094681-7A4F-4BA5-9713-FC3DDBA553A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35460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486" cy="489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11" tIns="45006" rIns="90011" bIns="45006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8596" y="0"/>
            <a:ext cx="2914486" cy="489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11" tIns="45006" rIns="90011" bIns="45006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33425"/>
            <a:ext cx="4887912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2937" y="4642139"/>
            <a:ext cx="5380347" cy="439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11" tIns="45006" rIns="90011" bIns="450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2718"/>
            <a:ext cx="2914486" cy="489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11" tIns="45006" rIns="90011" bIns="45006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8596" y="9282718"/>
            <a:ext cx="2914486" cy="489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11" tIns="45006" rIns="90011" bIns="45006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064BDB0-EAD3-49D0-AF14-7CC87224269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2963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64BDB0-EAD3-49D0-AF14-7CC872242690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1069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73025">
            <a:solidFill>
              <a:srgbClr val="0F5494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 sz="1800" b="0" dirty="0">
              <a:solidFill>
                <a:srgbClr val="FFFFFF"/>
              </a:solidFill>
              <a:latin typeface="Verdana" charset="0"/>
              <a:ea typeface="ＭＳ Ｐゴシック" charset="0"/>
              <a:cs typeface="Arial" charset="0"/>
            </a:endParaRPr>
          </a:p>
        </p:txBody>
      </p:sp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163" y="6437313"/>
            <a:ext cx="684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LOGO-CE for Word Positive Taxation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663" y="323850"/>
            <a:ext cx="1812925" cy="139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9952" y="1700808"/>
            <a:ext cx="4536504" cy="2088232"/>
          </a:xfrm>
        </p:spPr>
        <p:txBody>
          <a:bodyPr/>
          <a:lstStyle>
            <a:lvl1pPr>
              <a:defRPr sz="7600">
                <a:solidFill>
                  <a:srgbClr val="FFD62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2825"/>
            <a:ext cx="2133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2825"/>
            <a:ext cx="2895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2825"/>
            <a:ext cx="2133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BB36489-5A89-4BAF-A8C8-612F6187469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0226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1DDE8-F0A8-4E9F-B13C-50FF4984D86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3413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613BF-E4F2-4215-8A16-2ACB01244D7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4120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29325" cy="4897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017B9-312F-4BFD-82D8-193C74B0CD2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1447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>
            <a:solidFill>
              <a:srgbClr val="0F5494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 sz="1800">
              <a:solidFill>
                <a:srgbClr val="FFFFFF"/>
              </a:solidFill>
              <a:latin typeface="Verdana" charset="0"/>
              <a:ea typeface="ＭＳ Ｐゴシック" charset="0"/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 w="9525">
            <a:solidFill>
              <a:srgbClr val="13317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46C90DEF-AF65-4C0D-9B33-E547A23E6B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327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38D4D6"/>
          </a:solidFill>
          <a:ln>
            <a:solidFill>
              <a:srgbClr val="38D4D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pic>
        <p:nvPicPr>
          <p:cNvPr id="5" name="Picture 7" descr="LOGO-CE for Word Negative Taxation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438" y="306388"/>
            <a:ext cx="1617662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0" y="6457950"/>
            <a:ext cx="612775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556271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384476"/>
          </a:xfrm>
        </p:spPr>
        <p:txBody>
          <a:bodyPr/>
          <a:lstStyle>
            <a:lvl1pPr marL="0" indent="-342900">
              <a:buClr>
                <a:srgbClr val="0F5494"/>
              </a:buClr>
              <a:buSzPct val="120000"/>
              <a:buFont typeface="Arial" pitchFamily="34" charset="0"/>
              <a:buChar char="•"/>
              <a:defRPr/>
            </a:lvl1pPr>
            <a:lvl2pPr>
              <a:buClr>
                <a:srgbClr val="009FBA"/>
              </a:buClr>
              <a:defRPr/>
            </a:lvl2pPr>
            <a:lvl3pPr>
              <a:buFontTx/>
              <a:buChar char="-"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2825"/>
            <a:ext cx="2133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2825"/>
            <a:ext cx="2895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28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9F4A8-0878-4C8A-BA41-FA0AE74CC35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756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~1\lenain\LOCALS~1\Temp\7zE36.tmp\LOGO-CE Landscape Positive TAXUD EN.png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013" y="5940425"/>
            <a:ext cx="224313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5200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68000" y="1764000"/>
            <a:ext cx="8229600" cy="3969256"/>
          </a:xfrm>
        </p:spPr>
        <p:txBody>
          <a:bodyPr/>
          <a:lstStyle>
            <a:lvl1pPr marL="0" indent="-342900">
              <a:buClr>
                <a:srgbClr val="0F5494"/>
              </a:buClr>
              <a:buSzPct val="120000"/>
              <a:buFont typeface="Arial" pitchFamily="34" charset="0"/>
              <a:buChar char="•"/>
              <a:defRPr/>
            </a:lvl1pPr>
            <a:lvl2pPr>
              <a:buClr>
                <a:srgbClr val="009FBA"/>
              </a:buClr>
              <a:defRPr/>
            </a:lvl2pPr>
            <a:lvl3pPr>
              <a:buFontTx/>
              <a:buChar char="-"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2825"/>
            <a:ext cx="2133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2825"/>
            <a:ext cx="2895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28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766CE-50FE-45D7-B845-A4CF5059E37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633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CD152-9180-4919-9C38-E29C6692D74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961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B6D92-D544-4FA8-9745-64BFFB28B14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5089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22374-A31C-47BA-93C0-0AC97B008CF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8213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F91CF-30C5-42FB-9027-98FAE1B7F91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3478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EDC61-73F3-4BCE-B726-B8034A71AB5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7674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E93D9-30CC-4875-809C-B1685104363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84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Et dolor fragum</a:t>
            </a:r>
            <a:endParaRPr lang="en-GB" altLang="en-US" smtClean="0"/>
          </a:p>
          <a:p>
            <a:pPr lvl="1"/>
            <a:r>
              <a:rPr lang="en-GB" altLang="en-US" smtClean="0"/>
              <a:t>Et dolor fragum</a:t>
            </a:r>
          </a:p>
          <a:p>
            <a:pPr lvl="2"/>
            <a:r>
              <a:rPr lang="en-GB" altLang="en-US" smtClean="0"/>
              <a:t>- Et dolor fragum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D10AF5E-235A-4F85-855F-81507D9D405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9" r:id="rId1"/>
    <p:sldLayoutId id="2147484390" r:id="rId2"/>
    <p:sldLayoutId id="2147484391" r:id="rId3"/>
    <p:sldLayoutId id="2147484392" r:id="rId4"/>
    <p:sldLayoutId id="2147484393" r:id="rId5"/>
    <p:sldLayoutId id="2147484394" r:id="rId6"/>
    <p:sldLayoutId id="2147484395" r:id="rId7"/>
    <p:sldLayoutId id="2147484396" r:id="rId8"/>
    <p:sldLayoutId id="2147484397" r:id="rId9"/>
    <p:sldLayoutId id="2147484398" r:id="rId10"/>
    <p:sldLayoutId id="2147484399" r:id="rId11"/>
    <p:sldLayoutId id="2147484400" r:id="rId12"/>
    <p:sldLayoutId id="2147484401" r:id="rId13"/>
  </p:sldLayoutIdLst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MS PGothic" pitchFamily="34" charset="-128"/>
          <a:cs typeface="ＭＳ Ｐゴシック" charset="0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  <a:ea typeface="MS PGothic" pitchFamily="34" charset="-128"/>
          <a:cs typeface="ＭＳ Ｐゴシック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  <a:ea typeface="MS PGothic" pitchFamily="34" charset="-128"/>
          <a:cs typeface="ＭＳ Ｐゴシック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  <a:ea typeface="MS PGothic" pitchFamily="34" charset="-128"/>
          <a:cs typeface="ＭＳ Ｐゴシック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  <a:ea typeface="MS PGothic" pitchFamily="34" charset="-128"/>
          <a:cs typeface="ＭＳ Ｐゴシック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F5494"/>
        </a:buClr>
        <a:buChar char="•"/>
        <a:defRPr sz="2400" i="1">
          <a:solidFill>
            <a:srgbClr val="0F5494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251520" y="1988840"/>
            <a:ext cx="864096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defTabSz="895350" eaLnBrk="1" hangingPunct="1">
              <a:defRPr/>
            </a:pPr>
            <a:r>
              <a:rPr lang="en-US" sz="3200" kern="0" dirty="0" smtClean="0"/>
              <a:t>Tax </a:t>
            </a:r>
            <a:r>
              <a:rPr lang="en-US" sz="3200" kern="0" dirty="0"/>
              <a:t>Policies in the EU: </a:t>
            </a:r>
            <a:endParaRPr lang="en-US" sz="3200" kern="0" dirty="0" smtClean="0"/>
          </a:p>
          <a:p>
            <a:pPr defTabSz="895350" eaLnBrk="1" hangingPunct="1">
              <a:defRPr/>
            </a:pPr>
            <a:r>
              <a:rPr lang="en-US" sz="3200" kern="0" dirty="0"/>
              <a:t>	</a:t>
            </a:r>
            <a:r>
              <a:rPr lang="en-US" sz="3200" kern="0" dirty="0" smtClean="0"/>
              <a:t>	2018 </a:t>
            </a:r>
            <a:r>
              <a:rPr lang="en-US" sz="3200" kern="0" dirty="0"/>
              <a:t>Survey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0" y="4869160"/>
            <a:ext cx="4320480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Tx/>
              <a:buNone/>
              <a:defRPr sz="3000" b="1" i="0">
                <a:solidFill>
                  <a:schemeClr val="bg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717550"/>
            <a:r>
              <a:rPr lang="en-US" altLang="en-US" sz="2400" kern="0" dirty="0"/>
              <a:t>P</a:t>
            </a:r>
            <a:r>
              <a:rPr lang="en-US" altLang="en-US" sz="2400" kern="0" dirty="0" smtClean="0"/>
              <a:t>latform for </a:t>
            </a:r>
          </a:p>
          <a:p>
            <a:pPr algn="ctr" defTabSz="717550"/>
            <a:r>
              <a:rPr lang="en-US" altLang="en-US" sz="2400" kern="0" dirty="0" smtClean="0"/>
              <a:t>Tax Good Governance </a:t>
            </a:r>
          </a:p>
          <a:p>
            <a:pPr algn="ctr" defTabSz="717550"/>
            <a:r>
              <a:rPr lang="de-DE" sz="1600" kern="0" dirty="0" smtClean="0"/>
              <a:t>19 </a:t>
            </a:r>
            <a:r>
              <a:rPr lang="de-DE" sz="1600" kern="0" dirty="0" err="1" smtClean="0"/>
              <a:t>December</a:t>
            </a:r>
            <a:r>
              <a:rPr lang="de-DE" sz="1600" kern="0" dirty="0" smtClean="0"/>
              <a:t> 2018</a:t>
            </a:r>
            <a:endParaRPr lang="en-GB" sz="1600" kern="0" dirty="0"/>
          </a:p>
        </p:txBody>
      </p:sp>
    </p:spTree>
    <p:extLst>
      <p:ext uri="{BB962C8B-B14F-4D97-AF65-F5344CB8AC3E}">
        <p14:creationId xmlns:p14="http://schemas.microsoft.com/office/powerpoint/2010/main" val="238814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0726" y="4221088"/>
            <a:ext cx="1756029" cy="2428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 of the Tax Survey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principles for fair &amp; efficient tax </a:t>
            </a:r>
            <a:r>
              <a:rPr lang="en-US" dirty="0" smtClean="0"/>
              <a:t>systems</a:t>
            </a:r>
          </a:p>
          <a:p>
            <a:endParaRPr lang="en-US" dirty="0"/>
          </a:p>
          <a:p>
            <a:r>
              <a:rPr lang="en-GB" dirty="0"/>
              <a:t>National tax systems performance</a:t>
            </a:r>
          </a:p>
          <a:p>
            <a:endParaRPr lang="en-US" dirty="0" smtClean="0"/>
          </a:p>
          <a:p>
            <a:r>
              <a:rPr lang="en-US" dirty="0" smtClean="0"/>
              <a:t>Tax </a:t>
            </a:r>
            <a:r>
              <a:rPr lang="en-US" dirty="0"/>
              <a:t>reforms in the EU &amp; policy </a:t>
            </a:r>
            <a:r>
              <a:rPr lang="en-US" dirty="0" smtClean="0"/>
              <a:t>options</a:t>
            </a:r>
          </a:p>
        </p:txBody>
      </p:sp>
    </p:spTree>
    <p:extLst>
      <p:ext uri="{BB962C8B-B14F-4D97-AF65-F5344CB8AC3E}">
        <p14:creationId xmlns:p14="http://schemas.microsoft.com/office/powerpoint/2010/main" val="403535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a nutshell – what is it about?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Aims to improve transparency – data we use as part of European </a:t>
            </a:r>
            <a:r>
              <a:rPr lang="en-US" dirty="0" smtClean="0"/>
              <a:t>Semester</a:t>
            </a:r>
          </a:p>
          <a:p>
            <a:endParaRPr lang="en-US" dirty="0" smtClean="0"/>
          </a:p>
          <a:p>
            <a:r>
              <a:rPr lang="en-US" dirty="0"/>
              <a:t>Indicators show how Member States' tax systems perform against priorities of efficiency and </a:t>
            </a:r>
            <a:r>
              <a:rPr lang="en-US" dirty="0" smtClean="0"/>
              <a:t>fairness</a:t>
            </a:r>
          </a:p>
          <a:p>
            <a:endParaRPr lang="en-US" dirty="0"/>
          </a:p>
          <a:p>
            <a:r>
              <a:rPr lang="en-US" dirty="0" smtClean="0"/>
              <a:t>Complements the taxation trends report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35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next?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</a:t>
            </a:r>
            <a:r>
              <a:rPr lang="en-GB" dirty="0" smtClean="0"/>
              <a:t>resent the Tax Survey at conferences and workshops.</a:t>
            </a:r>
          </a:p>
          <a:p>
            <a:endParaRPr lang="en-GB" dirty="0" smtClean="0"/>
          </a:p>
          <a:p>
            <a:r>
              <a:rPr lang="en-GB" dirty="0" smtClean="0"/>
              <a:t>Drafting of 2019 will start in early spring.</a:t>
            </a:r>
          </a:p>
          <a:p>
            <a:endParaRPr lang="en-GB" dirty="0" smtClean="0"/>
          </a:p>
          <a:p>
            <a:r>
              <a:rPr lang="en-US" dirty="0" smtClean="0"/>
              <a:t>Comments and suggestions very welcome!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546948"/>
      </p:ext>
    </p:extLst>
  </p:cSld>
  <p:clrMapOvr>
    <a:masterClrMapping/>
  </p:clrMapOvr>
</p:sld>
</file>

<file path=ppt/theme/theme1.xml><?xml version="1.0" encoding="utf-8"?>
<a:theme xmlns:a="http://schemas.openxmlformats.org/drawingml/2006/main" name="PPT_template_bluebanner_v02_EN black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10760</TotalTime>
  <Words>109</Words>
  <Application>Microsoft Office PowerPoint</Application>
  <PresentationFormat>On-screen Show (4:3)</PresentationFormat>
  <Paragraphs>24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MS PGothic</vt:lpstr>
      <vt:lpstr>MS PGothic</vt:lpstr>
      <vt:lpstr>Arial</vt:lpstr>
      <vt:lpstr>Verdana</vt:lpstr>
      <vt:lpstr>PPT_template_bluebanner_v02_EN black</vt:lpstr>
      <vt:lpstr>PowerPoint Presentation</vt:lpstr>
      <vt:lpstr>Structure of the Tax Survey</vt:lpstr>
      <vt:lpstr>In a nutshell – what is it about?</vt:lpstr>
      <vt:lpstr>What’s next?</vt:lpstr>
    </vt:vector>
  </TitlesOfParts>
  <Company>European Commission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 reforms in EU Member States 2013</dc:title>
  <dc:creator>HEMMELGARN Thomas (TAXUD)</dc:creator>
  <cp:lastModifiedBy>KUUKKA Lea (TAXUD)</cp:lastModifiedBy>
  <cp:revision>466</cp:revision>
  <cp:lastPrinted>2018-12-18T15:40:13Z</cp:lastPrinted>
  <dcterms:created xsi:type="dcterms:W3CDTF">2013-12-03T10:22:42Z</dcterms:created>
  <dcterms:modified xsi:type="dcterms:W3CDTF">2018-12-18T16:22:01Z</dcterms:modified>
</cp:coreProperties>
</file>