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90" r:id="rId4"/>
    <p:sldId id="292" r:id="rId5"/>
    <p:sldId id="286" r:id="rId6"/>
    <p:sldId id="295" r:id="rId7"/>
    <p:sldId id="298" r:id="rId8"/>
    <p:sldId id="288" r:id="rId9"/>
    <p:sldId id="287" r:id="rId10"/>
    <p:sldId id="297" r:id="rId11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C7FBE0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89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C3228B8E-E15F-45DA-9792-0E90865B12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5355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7"/>
            <a:ext cx="5487041" cy="446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B7AE979-B2B8-4A1C-8B8D-7C7E2F4C3C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9379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0F1C219D-EA72-40A7-9117-5AEB016024E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FC7C3-6CD1-4BDD-B24A-4AB69278BB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976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69682-B52A-4045-8319-08C8E24C24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45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5D790-77E9-4825-AE02-C6521B7D39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1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9298D-94E2-49F8-A5D7-096839AA6B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03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4B1D-5B48-41B5-AC77-FF13D89E54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0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5CDF5-7C7C-4730-8B6E-A1DD55753E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48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B1D4B-D40B-42C5-AB6C-60EC1A3E5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810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62DF4-6170-4A93-B2AD-7AFAA2707C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9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488BB-2EEB-4CCA-AD73-AAEF4D0A4C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30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C5E35-F996-4694-8B90-FB68137DB5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88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3C1DAB6-442C-4147-A87F-E4222733375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taxation_customs/index_en" TargetMode="External"/><Relationship Id="rId2" Type="http://schemas.openxmlformats.org/officeDocument/2006/relationships/hyperlink" Target="mailto:TAXUD&#8211;Unit-D2@ec.europa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taxation_customs/consultations-get-involved/tax-consultations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211960" y="2565400"/>
            <a:ext cx="4824090" cy="790575"/>
          </a:xfrm>
        </p:spPr>
        <p:txBody>
          <a:bodyPr/>
          <a:lstStyle/>
          <a:p>
            <a:r>
              <a:rPr lang="en-GB" altLang="en-US" sz="4400" dirty="0" smtClean="0"/>
              <a:t>Countering Aggressive Tax Planning</a:t>
            </a:r>
            <a:endParaRPr lang="en-GB" altLang="en-US" sz="4400" i="1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977" y="4797152"/>
            <a:ext cx="8532812" cy="1368152"/>
          </a:xfrm>
        </p:spPr>
        <p:txBody>
          <a:bodyPr/>
          <a:lstStyle/>
          <a:p>
            <a:r>
              <a:rPr lang="en-GB" altLang="en-US" sz="2400" dirty="0" smtClean="0"/>
              <a:t>Public consultation </a:t>
            </a:r>
            <a:r>
              <a:rPr lang="en-GB" altLang="en-US" sz="2400" dirty="0"/>
              <a:t>concerning </a:t>
            </a:r>
            <a:r>
              <a:rPr lang="en-GB" altLang="en-US" sz="2400" dirty="0" smtClean="0"/>
              <a:t>disincentives for advisors </a:t>
            </a:r>
            <a:r>
              <a:rPr lang="en-GB" altLang="en-US" sz="2400" dirty="0"/>
              <a:t>and </a:t>
            </a:r>
            <a:r>
              <a:rPr lang="en-GB" altLang="en-US" sz="2400" dirty="0" smtClean="0"/>
              <a:t>intermediaries </a:t>
            </a:r>
          </a:p>
          <a:p>
            <a:r>
              <a:rPr lang="fr-BE" altLang="en-US" sz="2400" dirty="0" smtClean="0"/>
              <a:t>Brussels, 7 </a:t>
            </a:r>
            <a:r>
              <a:rPr lang="fr-BE" altLang="en-US" sz="2400" dirty="0" err="1" smtClean="0"/>
              <a:t>December</a:t>
            </a:r>
            <a:r>
              <a:rPr lang="fr-BE" altLang="en-US" sz="2400" dirty="0" smtClean="0"/>
              <a:t> 2016</a:t>
            </a:r>
            <a:endParaRPr lang="en-GB" altLang="en-US" sz="2400" dirty="0" smtClean="0"/>
          </a:p>
          <a:p>
            <a:endParaRPr lang="fr-BE" altLang="en-US" sz="2400" dirty="0"/>
          </a:p>
          <a:p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348880"/>
            <a:ext cx="8229600" cy="1656184"/>
          </a:xfrm>
        </p:spPr>
        <p:txBody>
          <a:bodyPr/>
          <a:lstStyle/>
          <a:p>
            <a:pPr algn="ctr"/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437112"/>
            <a:ext cx="8712968" cy="1584276"/>
          </a:xfrm>
        </p:spPr>
        <p:txBody>
          <a:bodyPr/>
          <a:lstStyle/>
          <a:p>
            <a:r>
              <a:rPr lang="fr-BE" sz="2200" dirty="0" smtClean="0"/>
              <a:t>Contact: </a:t>
            </a:r>
            <a:r>
              <a:rPr lang="fr-BE" sz="2200" i="0" dirty="0" smtClean="0">
                <a:hlinkClick r:id="rId2"/>
              </a:rPr>
              <a:t>TAXUD–Unit-D2@ec.europa.eu</a:t>
            </a:r>
            <a:r>
              <a:rPr lang="fr-BE" sz="2200" i="0" dirty="0" smtClean="0"/>
              <a:t> </a:t>
            </a:r>
          </a:p>
          <a:p>
            <a:endParaRPr lang="fr-BE" sz="2200" i="0" dirty="0" smtClean="0"/>
          </a:p>
          <a:p>
            <a:r>
              <a:rPr lang="en-GB" sz="2200" dirty="0" smtClean="0"/>
              <a:t>Website: </a:t>
            </a:r>
            <a:r>
              <a:rPr lang="en-GB" sz="2200" i="0" dirty="0">
                <a:hlinkClick r:id="rId3"/>
              </a:rPr>
              <a:t>http://</a:t>
            </a:r>
            <a:r>
              <a:rPr lang="en-GB" sz="2200" i="0" dirty="0" smtClean="0">
                <a:hlinkClick r:id="rId3"/>
              </a:rPr>
              <a:t>ec.europa.eu/taxation_customs/index_en</a:t>
            </a:r>
            <a:r>
              <a:rPr lang="en-GB" sz="2200" i="0" dirty="0" smtClean="0"/>
              <a:t> </a:t>
            </a:r>
            <a:endParaRPr lang="en-GB" sz="2200" i="0" dirty="0"/>
          </a:p>
        </p:txBody>
      </p:sp>
    </p:spTree>
    <p:extLst>
      <p:ext uri="{BB962C8B-B14F-4D97-AF65-F5344CB8AC3E}">
        <p14:creationId xmlns:p14="http://schemas.microsoft.com/office/powerpoint/2010/main" val="38141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496944" cy="936104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International developments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67240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b="1" i="0" dirty="0" smtClean="0"/>
              <a:t>The </a:t>
            </a:r>
            <a:r>
              <a:rPr lang="en-GB" sz="2000" b="1" i="0" dirty="0"/>
              <a:t>Panama Papers leak of documents </a:t>
            </a:r>
            <a:r>
              <a:rPr lang="en-GB" sz="2000" i="0" dirty="0"/>
              <a:t>has highlighted how certain providers of tax, financial and legal advice and certain intermediaries appear to have actively helped their clients to shift profit offshore</a:t>
            </a:r>
            <a:r>
              <a:rPr lang="en-GB" sz="2000" i="0" dirty="0" smtClean="0"/>
              <a:t>.</a:t>
            </a:r>
            <a:endParaRPr lang="en-GB" sz="2000" i="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i="0" dirty="0" smtClean="0"/>
              <a:t>Already </a:t>
            </a:r>
            <a:r>
              <a:rPr lang="en-GB" sz="2000" b="1" i="0" dirty="0" smtClean="0"/>
              <a:t>in  2015</a:t>
            </a:r>
            <a:r>
              <a:rPr lang="en-GB" sz="2000" i="0" dirty="0" smtClean="0"/>
              <a:t>, </a:t>
            </a:r>
            <a:r>
              <a:rPr lang="en-GB" sz="2000" b="1" i="0" dirty="0"/>
              <a:t>the OECD issued </a:t>
            </a:r>
            <a:r>
              <a:rPr lang="en-GB" sz="2000" b="1" i="0" dirty="0" smtClean="0"/>
              <a:t>a </a:t>
            </a:r>
            <a:r>
              <a:rPr lang="en-GB" sz="2000" b="1" i="0" dirty="0"/>
              <a:t>set of </a:t>
            </a:r>
            <a:r>
              <a:rPr lang="en-GB" sz="2000" b="1" i="0" dirty="0" smtClean="0"/>
              <a:t>best practices </a:t>
            </a:r>
            <a:r>
              <a:rPr lang="en-GB" sz="2000" i="0" dirty="0" smtClean="0"/>
              <a:t>as regards the use and promotion of potentially </a:t>
            </a:r>
            <a:r>
              <a:rPr lang="en-GB" sz="2000" i="0" dirty="0"/>
              <a:t>aggressive tax planning schemes (</a:t>
            </a:r>
            <a:r>
              <a:rPr lang="en-GB" sz="2000" i="0" dirty="0" smtClean="0"/>
              <a:t>Final Report </a:t>
            </a:r>
            <a:r>
              <a:rPr lang="en-GB" sz="2000" i="0" dirty="0"/>
              <a:t>on BEPS Action </a:t>
            </a:r>
            <a:r>
              <a:rPr lang="en-GB" sz="2000" i="0" dirty="0" smtClean="0"/>
              <a:t>12 - MDR)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i="0" dirty="0" smtClean="0"/>
              <a:t>Certain </a:t>
            </a:r>
            <a:r>
              <a:rPr lang="en-GB" sz="2000" b="1" i="0" dirty="0" smtClean="0"/>
              <a:t>EU Member States (UK, IE, PT) </a:t>
            </a:r>
            <a:r>
              <a:rPr lang="en-GB" sz="2000" i="0" dirty="0" smtClean="0"/>
              <a:t>have put in place a disclosure mechanism.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fr-BE" altLang="en-US" sz="18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32190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373368" cy="576064"/>
          </a:xfrm>
        </p:spPr>
        <p:txBody>
          <a:bodyPr/>
          <a:lstStyle/>
          <a:p>
            <a:pPr algn="ctr"/>
            <a:r>
              <a:rPr lang="en-GB" sz="2800" dirty="0" smtClean="0"/>
              <a:t>Developments </a:t>
            </a:r>
            <a:r>
              <a:rPr lang="en-GB" sz="2800" dirty="0"/>
              <a:t>in the </a:t>
            </a:r>
            <a:r>
              <a:rPr lang="en-GB" sz="2800" dirty="0" smtClean="0"/>
              <a:t>EU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003232" cy="367240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b="1" i="0" dirty="0" smtClean="0"/>
              <a:t>May 2016 </a:t>
            </a:r>
            <a:r>
              <a:rPr lang="en-GB" sz="2000" i="0" dirty="0" smtClean="0"/>
              <a:t>– the ECOFIN Council Conclusions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b="1" i="0" dirty="0" smtClean="0"/>
              <a:t>5 July 2016 </a:t>
            </a:r>
            <a:r>
              <a:rPr lang="en-GB" sz="2000" i="0" dirty="0" smtClean="0"/>
              <a:t>- the European Commission's communication on further measures to enhance transparency and the fight against tax evasion and avoidance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b="1" i="0" dirty="0"/>
              <a:t>6 July </a:t>
            </a:r>
            <a:r>
              <a:rPr lang="en-GB" sz="2000" b="1" i="0" dirty="0" smtClean="0"/>
              <a:t>2016 </a:t>
            </a:r>
            <a:r>
              <a:rPr lang="en-GB" sz="2000" b="1" dirty="0" smtClean="0"/>
              <a:t>- </a:t>
            </a:r>
            <a:r>
              <a:rPr lang="en-GB" sz="2000" i="0" dirty="0"/>
              <a:t>EP </a:t>
            </a:r>
            <a:r>
              <a:rPr lang="en-GB" sz="2000" i="0" dirty="0" smtClean="0"/>
              <a:t>resolution</a:t>
            </a:r>
            <a:endParaRPr lang="en-GB" sz="2000" i="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sz="2000" b="1" i="0" dirty="0" smtClean="0"/>
              <a:t>11 </a:t>
            </a:r>
            <a:r>
              <a:rPr lang="en-GB" sz="2000" b="1" i="0" dirty="0" smtClean="0"/>
              <a:t>October 2016 </a:t>
            </a:r>
            <a:r>
              <a:rPr lang="en-GB" sz="2000" i="0" dirty="0" smtClean="0"/>
              <a:t>– the ECOFIN Council conclusions on tax transparency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en-GB" altLang="en-US" sz="2000" b="1" i="0" dirty="0"/>
              <a:t>10 November 2016 </a:t>
            </a:r>
            <a:r>
              <a:rPr lang="en-GB" altLang="en-US" sz="2000" i="0" dirty="0" smtClean="0"/>
              <a:t>– launch of public </a:t>
            </a:r>
            <a:r>
              <a:rPr lang="en-GB" altLang="en-US" sz="2000" i="0" dirty="0" smtClean="0"/>
              <a:t>consultation</a:t>
            </a:r>
            <a:endParaRPr lang="en-GB" alt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367389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784"/>
            <a:ext cx="8353176" cy="1008112"/>
          </a:xfrm>
        </p:spPr>
        <p:txBody>
          <a:bodyPr/>
          <a:lstStyle/>
          <a:p>
            <a:pPr algn="ctr"/>
            <a:r>
              <a:rPr lang="en-GB" sz="2800" dirty="0" smtClean="0"/>
              <a:t>BEPS </a:t>
            </a:r>
            <a:r>
              <a:rPr lang="en-GB" sz="2800" dirty="0"/>
              <a:t>Action </a:t>
            </a:r>
            <a:r>
              <a:rPr lang="en-GB" sz="2800" dirty="0" smtClean="0"/>
              <a:t>12 Report on</a:t>
            </a:r>
            <a:br>
              <a:rPr lang="en-GB" sz="2800" dirty="0" smtClean="0"/>
            </a:br>
            <a:r>
              <a:rPr lang="en-GB" sz="2800" dirty="0" smtClean="0">
                <a:ea typeface="PMingLiU-ExtB" panose="02020500000000000000" pitchFamily="18" charset="-120"/>
              </a:rPr>
              <a:t>Mandatory </a:t>
            </a:r>
            <a:r>
              <a:rPr lang="en-GB" sz="2800" dirty="0">
                <a:ea typeface="PMingLiU-ExtB" panose="02020500000000000000" pitchFamily="18" charset="-120"/>
              </a:rPr>
              <a:t>Disclosure </a:t>
            </a:r>
            <a:r>
              <a:rPr lang="en-GB" sz="2800" dirty="0" smtClean="0">
                <a:ea typeface="PMingLiU-ExtB" panose="02020500000000000000" pitchFamily="18" charset="-120"/>
              </a:rPr>
              <a:t>Rules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52839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GB" sz="2000" b="1" i="0" dirty="0"/>
              <a:t>A</a:t>
            </a:r>
            <a:r>
              <a:rPr lang="en-GB" sz="2000" b="1" i="0" dirty="0" smtClean="0"/>
              <a:t> </a:t>
            </a:r>
            <a:r>
              <a:rPr lang="en-GB" sz="2000" b="1" i="0" dirty="0"/>
              <a:t>series of recommendations about the design of mandatory disclosure </a:t>
            </a:r>
            <a:r>
              <a:rPr lang="en-GB" sz="2000" b="1" i="0" dirty="0" smtClean="0"/>
              <a:t>regimes </a:t>
            </a:r>
            <a:r>
              <a:rPr lang="en-GB" sz="2000" i="0" dirty="0" smtClean="0"/>
              <a:t>(not </a:t>
            </a:r>
            <a:r>
              <a:rPr lang="en-GB" sz="2000" i="0" dirty="0"/>
              <a:t>a minimum </a:t>
            </a:r>
            <a:r>
              <a:rPr lang="en-GB" sz="2000" i="0" dirty="0" smtClean="0"/>
              <a:t>standard), including: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GB" i="0" dirty="0" smtClean="0"/>
              <a:t>Overview of mandatory disclosure </a:t>
            </a:r>
            <a:r>
              <a:rPr lang="en-GB" b="0" dirty="0" smtClean="0"/>
              <a:t>(presents existing regimes, which are either “transaction-based” or “promoter-based”)</a:t>
            </a:r>
            <a:endParaRPr lang="en-GB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GB" i="0" dirty="0" smtClean="0"/>
              <a:t>Options for a model mandatory disclosure rules </a:t>
            </a:r>
            <a:r>
              <a:rPr lang="en-GB" b="0" i="0" dirty="0" smtClean="0"/>
              <a:t>(</a:t>
            </a:r>
            <a:r>
              <a:rPr lang="en-GB" b="0" dirty="0" smtClean="0"/>
              <a:t>who </a:t>
            </a:r>
            <a:r>
              <a:rPr lang="en-GB" b="0" dirty="0"/>
              <a:t>has to report, thresholds &amp; filters, general or specific hallmarks, time frames, </a:t>
            </a:r>
            <a:r>
              <a:rPr lang="en-GB" b="0" dirty="0" smtClean="0"/>
              <a:t>penalties)</a:t>
            </a:r>
            <a:endParaRPr lang="en-GB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GB" i="0" dirty="0" smtClean="0"/>
              <a:t>International tax schemes </a:t>
            </a:r>
            <a:r>
              <a:rPr lang="en-GB" b="0" i="0" dirty="0" smtClean="0"/>
              <a:t>(specific focus)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GB" dirty="0" smtClean="0"/>
              <a:t>Information sharing </a:t>
            </a:r>
            <a:r>
              <a:rPr lang="en-GB" b="0" dirty="0" smtClean="0"/>
              <a:t>(reference to compulsory </a:t>
            </a:r>
            <a:r>
              <a:rPr lang="en-GB" b="0" dirty="0"/>
              <a:t>spontaneous exchange of </a:t>
            </a:r>
            <a:r>
              <a:rPr lang="en-GB" b="0" dirty="0" smtClean="0"/>
              <a:t>information)</a:t>
            </a:r>
            <a:endParaRPr lang="en-GB" b="0" i="0" dirty="0" smtClean="0"/>
          </a:p>
        </p:txBody>
      </p:sp>
    </p:spTree>
    <p:extLst>
      <p:ext uri="{BB962C8B-B14F-4D97-AF65-F5344CB8AC3E}">
        <p14:creationId xmlns:p14="http://schemas.microsoft.com/office/powerpoint/2010/main" val="1499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568952" cy="1296144"/>
          </a:xfrm>
        </p:spPr>
        <p:txBody>
          <a:bodyPr/>
          <a:lstStyle/>
          <a:p>
            <a:pPr algn="ctr"/>
            <a:r>
              <a:rPr lang="en-GB" altLang="en-US" sz="2800" dirty="0"/>
              <a:t>Public </a:t>
            </a:r>
            <a:r>
              <a:rPr lang="en-GB" altLang="en-US" sz="2800" dirty="0" smtClean="0"/>
              <a:t>consultation</a:t>
            </a:r>
            <a:r>
              <a:rPr lang="en-GB" altLang="en-US" sz="1800" dirty="0" smtClean="0"/>
              <a:t/>
            </a:r>
            <a:br>
              <a:rPr lang="en-GB" altLang="en-US" sz="1800" dirty="0" smtClean="0"/>
            </a:br>
            <a:r>
              <a:rPr lang="en-GB" altLang="en-US" sz="2000" b="0" dirty="0" smtClean="0"/>
              <a:t>(</a:t>
            </a:r>
            <a:r>
              <a:rPr lang="en-GB" altLang="en-US" sz="2000" b="0" dirty="0"/>
              <a:t>launched on 10 November </a:t>
            </a:r>
            <a:r>
              <a:rPr lang="en-GB" altLang="en-US" sz="2000" b="0" dirty="0" smtClean="0"/>
              <a:t>2016)</a:t>
            </a:r>
            <a:endParaRPr lang="en-GB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02433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GB" altLang="en-US" sz="2000" b="1" i="0" dirty="0" smtClean="0"/>
              <a:t>Aim of public consultation is to gather views on:</a:t>
            </a:r>
            <a:endParaRPr lang="en-GB" sz="2000" b="1" i="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i="0" dirty="0" smtClean="0"/>
              <a:t>Whether there is a need </a:t>
            </a:r>
            <a:r>
              <a:rPr lang="en-GB" sz="2000" i="0" dirty="0"/>
              <a:t>for EU </a:t>
            </a:r>
            <a:r>
              <a:rPr lang="en-GB" sz="2000" i="0" dirty="0" smtClean="0"/>
              <a:t>action</a:t>
            </a:r>
            <a:endParaRPr lang="en-GB" sz="2000" i="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i="0" dirty="0"/>
              <a:t>The different options identified, in case EU action is </a:t>
            </a:r>
            <a:r>
              <a:rPr lang="en-GB" sz="2000" i="0" dirty="0" smtClean="0"/>
              <a:t>appropriate</a:t>
            </a:r>
            <a:endParaRPr lang="en-GB" sz="2000" i="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i="0" dirty="0"/>
              <a:t>The key design features of a possible disclosure </a:t>
            </a:r>
            <a:r>
              <a:rPr lang="en-GB" sz="2000" i="0" dirty="0" smtClean="0"/>
              <a:t>regime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i="0" dirty="0" err="1" smtClean="0"/>
              <a:t>Any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other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comments</a:t>
            </a:r>
            <a:r>
              <a:rPr lang="fr-BE" sz="2000" i="0" dirty="0" smtClean="0"/>
              <a:t>…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19069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640960" cy="864096"/>
          </a:xfrm>
        </p:spPr>
        <p:txBody>
          <a:bodyPr/>
          <a:lstStyle/>
          <a:p>
            <a:pPr algn="ctr"/>
            <a:r>
              <a:rPr lang="en-GB" sz="2800" dirty="0"/>
              <a:t>K</a:t>
            </a:r>
            <a:r>
              <a:rPr lang="en-GB" sz="2800" dirty="0" smtClean="0"/>
              <a:t>ey </a:t>
            </a:r>
            <a:r>
              <a:rPr lang="en-GB" sz="2800" dirty="0"/>
              <a:t>objectives of a </a:t>
            </a:r>
            <a:r>
              <a:rPr lang="en-GB" sz="2800" dirty="0" smtClean="0"/>
              <a:t>policy action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888432"/>
          </a:xfrm>
        </p:spPr>
        <p:txBody>
          <a:bodyPr/>
          <a:lstStyle/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b="1" i="0" dirty="0" smtClean="0"/>
              <a:t>Dissuade </a:t>
            </a:r>
            <a:r>
              <a:rPr lang="en-GB" sz="2000" b="1" i="0" dirty="0"/>
              <a:t>intermediaries and users </a:t>
            </a:r>
            <a:r>
              <a:rPr lang="en-GB" sz="2000" i="0" dirty="0"/>
              <a:t>of </a:t>
            </a:r>
            <a:r>
              <a:rPr lang="en-GB" sz="2000" i="0" dirty="0" smtClean="0"/>
              <a:t>potentially </a:t>
            </a:r>
            <a:r>
              <a:rPr lang="en-GB" sz="2000" i="0" dirty="0"/>
              <a:t>aggressive tax planning </a:t>
            </a:r>
            <a:r>
              <a:rPr lang="en-GB" sz="2000" i="0" dirty="0" smtClean="0"/>
              <a:t>schemes </a:t>
            </a:r>
            <a:r>
              <a:rPr lang="en-GB" sz="2000" i="0" dirty="0"/>
              <a:t>from promoting and using such schemes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b="1" i="0" dirty="0" smtClean="0"/>
              <a:t>Ensure timely </a:t>
            </a:r>
            <a:r>
              <a:rPr lang="en-GB" sz="2000" b="1" i="0" dirty="0"/>
              <a:t>access </a:t>
            </a:r>
            <a:r>
              <a:rPr lang="en-GB" sz="2000" b="1" i="0" dirty="0" smtClean="0"/>
              <a:t>of national </a:t>
            </a:r>
            <a:r>
              <a:rPr lang="en-GB" sz="2000" b="1" i="0" dirty="0"/>
              <a:t>tax authorities to relevant information </a:t>
            </a:r>
            <a:r>
              <a:rPr lang="en-GB" sz="2000" i="0" dirty="0"/>
              <a:t>on such </a:t>
            </a:r>
            <a:r>
              <a:rPr lang="en-GB" sz="2000" i="0" dirty="0" smtClean="0"/>
              <a:t>schemes</a:t>
            </a:r>
            <a:endParaRPr lang="en-GB" sz="2000" i="0" dirty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i="0" dirty="0" smtClean="0"/>
              <a:t>Avoid </a:t>
            </a:r>
            <a:r>
              <a:rPr lang="en-GB" sz="2000" i="0" dirty="0"/>
              <a:t>distortions in the single market due to diverging reporting requirements as regards such schemes so as to </a:t>
            </a:r>
            <a:r>
              <a:rPr lang="en-GB" sz="2000" b="1" i="0" dirty="0"/>
              <a:t>ensure a level playing field amongst </a:t>
            </a:r>
            <a:r>
              <a:rPr lang="en-GB" sz="2000" b="1" i="0" dirty="0" smtClean="0"/>
              <a:t>intermediaries</a:t>
            </a:r>
            <a:endParaRPr lang="en-GB" sz="2000" i="0" dirty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b="1" i="0" dirty="0" smtClean="0"/>
              <a:t>Facilitate </a:t>
            </a:r>
            <a:r>
              <a:rPr lang="en-GB" sz="2000" b="1" i="0" dirty="0"/>
              <a:t>administrative cooperation between tax </a:t>
            </a:r>
            <a:r>
              <a:rPr lang="en-GB" sz="2000" b="1" i="0" dirty="0" smtClean="0"/>
              <a:t>authorities</a:t>
            </a:r>
            <a:endParaRPr lang="en-GB" sz="2000" i="0" dirty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GB" sz="2000" b="1" i="0" dirty="0" smtClean="0"/>
              <a:t>Improve </a:t>
            </a:r>
            <a:r>
              <a:rPr lang="en-GB" sz="2000" b="1" i="0" dirty="0"/>
              <a:t>taxpayer voluntary compliance</a:t>
            </a:r>
            <a:r>
              <a:rPr lang="en-GB" sz="2000" i="0" dirty="0"/>
              <a:t> by introducing reassurances on the fairness of the </a:t>
            </a:r>
            <a:r>
              <a:rPr lang="en-GB" sz="2000" i="0" dirty="0" smtClean="0"/>
              <a:t>system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25654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80920" cy="719683"/>
          </a:xfrm>
        </p:spPr>
        <p:txBody>
          <a:bodyPr/>
          <a:lstStyle/>
          <a:p>
            <a:pPr algn="ctr"/>
            <a:r>
              <a:rPr lang="fr-BE" sz="2800" dirty="0" smtClean="0"/>
              <a:t>Key </a:t>
            </a:r>
            <a:r>
              <a:rPr lang="fr-BE" sz="2800" dirty="0" err="1" smtClean="0"/>
              <a:t>elements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32448"/>
          </a:xfrm>
        </p:spPr>
        <p:txBody>
          <a:bodyPr/>
          <a:lstStyle/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b="1" i="0" dirty="0" err="1" smtClean="0"/>
              <a:t>What</a:t>
            </a:r>
            <a:r>
              <a:rPr lang="fr-BE" sz="2000" b="1" i="0" dirty="0" smtClean="0"/>
              <a:t> </a:t>
            </a:r>
            <a:r>
              <a:rPr lang="fr-BE" sz="2000" i="0" dirty="0" err="1" smtClean="0"/>
              <a:t>is</a:t>
            </a:r>
            <a:r>
              <a:rPr lang="fr-BE" sz="2000" i="0" dirty="0" smtClean="0"/>
              <a:t> a reportable </a:t>
            </a:r>
            <a:r>
              <a:rPr lang="fr-BE" sz="2000" i="0" dirty="0" err="1" smtClean="0"/>
              <a:t>scheme</a:t>
            </a:r>
            <a:r>
              <a:rPr lang="fr-BE" sz="2000" i="0" dirty="0" smtClean="0"/>
              <a:t>?</a:t>
            </a:r>
          </a:p>
          <a:p>
            <a:pPr lvl="1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600" b="0" i="0" dirty="0" err="1" smtClean="0"/>
              <a:t>Definition</a:t>
            </a:r>
            <a:r>
              <a:rPr lang="fr-BE" sz="1600" b="0" i="0" dirty="0" smtClean="0"/>
              <a:t> – </a:t>
            </a:r>
            <a:r>
              <a:rPr lang="fr-BE" sz="1600" b="0" i="0" dirty="0" err="1" smtClean="0"/>
              <a:t>Hallmarks</a:t>
            </a:r>
            <a:endParaRPr lang="fr-BE" sz="1600" b="0" i="0" dirty="0" smtClean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b="1" i="0" dirty="0" err="1" smtClean="0"/>
              <a:t>What</a:t>
            </a:r>
            <a:r>
              <a:rPr lang="fr-BE" sz="2000" b="1" i="0" dirty="0" smtClean="0"/>
              <a:t> </a:t>
            </a:r>
            <a:r>
              <a:rPr lang="fr-BE" sz="2000" i="0" dirty="0" err="1" smtClean="0"/>
              <a:t>should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be</a:t>
            </a:r>
            <a:r>
              <a:rPr lang="fr-BE" sz="2000" i="0" dirty="0" smtClean="0"/>
              <a:t> in the scope?</a:t>
            </a:r>
          </a:p>
          <a:p>
            <a:pPr lvl="1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600" b="0" dirty="0" err="1" smtClean="0"/>
              <a:t>Only</a:t>
            </a:r>
            <a:r>
              <a:rPr lang="fr-BE" sz="1600" b="0" dirty="0" smtClean="0"/>
              <a:t> cross-border </a:t>
            </a:r>
            <a:r>
              <a:rPr lang="fr-BE" sz="1600" b="0" dirty="0" err="1" smtClean="0"/>
              <a:t>schemes</a:t>
            </a:r>
            <a:r>
              <a:rPr lang="fr-BE" sz="1600" b="0" dirty="0" smtClean="0"/>
              <a:t>?</a:t>
            </a:r>
          </a:p>
          <a:p>
            <a:pPr lvl="1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1600" b="0" dirty="0" err="1" smtClean="0"/>
              <a:t>Which</a:t>
            </a:r>
            <a:r>
              <a:rPr lang="fr-BE" sz="1600" b="0" dirty="0" smtClean="0"/>
              <a:t> type of taxes </a:t>
            </a:r>
            <a:r>
              <a:rPr lang="fr-BE" sz="1600" b="0" dirty="0" err="1" smtClean="0"/>
              <a:t>should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be</a:t>
            </a:r>
            <a:r>
              <a:rPr lang="fr-BE" sz="1600" b="0" dirty="0" smtClean="0"/>
              <a:t> </a:t>
            </a:r>
            <a:r>
              <a:rPr lang="fr-BE" sz="1600" b="0" dirty="0" err="1" smtClean="0"/>
              <a:t>covered</a:t>
            </a:r>
            <a:r>
              <a:rPr lang="fr-BE" sz="1600" b="0" dirty="0" smtClean="0"/>
              <a:t>?</a:t>
            </a:r>
            <a:endParaRPr lang="fr-BE" sz="1600" b="0" i="0" dirty="0" smtClean="0"/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b="1" i="0" dirty="0" err="1" smtClean="0"/>
              <a:t>Which</a:t>
            </a:r>
            <a:r>
              <a:rPr lang="fr-BE" sz="2000" b="1" i="0" dirty="0" smtClean="0"/>
              <a:t> </a:t>
            </a:r>
            <a:r>
              <a:rPr lang="fr-BE" sz="2000" i="0" dirty="0" smtClean="0"/>
              <a:t>information has to </a:t>
            </a:r>
            <a:r>
              <a:rPr lang="fr-BE" sz="2000" i="0" dirty="0" err="1" smtClean="0"/>
              <a:t>be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reported</a:t>
            </a:r>
            <a:r>
              <a:rPr lang="fr-BE" sz="2000" i="0" dirty="0" smtClean="0"/>
              <a:t>?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b="1" i="0" dirty="0" err="1" smtClean="0"/>
              <a:t>Who</a:t>
            </a:r>
            <a:r>
              <a:rPr lang="fr-BE" sz="2000" b="1" i="0" dirty="0" smtClean="0"/>
              <a:t> </a:t>
            </a:r>
            <a:r>
              <a:rPr lang="fr-BE" sz="2000" i="0" dirty="0" smtClean="0"/>
              <a:t>has to report and </a:t>
            </a:r>
            <a:r>
              <a:rPr lang="fr-BE" sz="2000" b="1" i="0" dirty="0" smtClean="0"/>
              <a:t>to </a:t>
            </a:r>
            <a:r>
              <a:rPr lang="fr-BE" sz="2000" b="1" i="0" dirty="0" err="1" smtClean="0"/>
              <a:t>whom</a:t>
            </a:r>
            <a:r>
              <a:rPr lang="fr-BE" sz="2000" i="0" dirty="0" smtClean="0"/>
              <a:t>?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b="1" i="0" dirty="0" err="1" smtClean="0"/>
              <a:t>When</a:t>
            </a:r>
            <a:r>
              <a:rPr lang="fr-BE" sz="2000" b="1" i="0" dirty="0" smtClean="0"/>
              <a:t> </a:t>
            </a:r>
            <a:r>
              <a:rPr lang="fr-BE" sz="2000" i="0" dirty="0" err="1" smtClean="0"/>
              <a:t>should</a:t>
            </a:r>
            <a:r>
              <a:rPr lang="fr-BE" sz="2000" i="0" dirty="0" smtClean="0"/>
              <a:t> the information </a:t>
            </a:r>
            <a:r>
              <a:rPr lang="fr-BE" sz="2000" i="0" dirty="0" err="1" smtClean="0"/>
              <a:t>be</a:t>
            </a:r>
            <a:r>
              <a:rPr lang="fr-BE" sz="2000" i="0" dirty="0" smtClean="0"/>
              <a:t> </a:t>
            </a:r>
            <a:r>
              <a:rPr lang="fr-BE" sz="2000" i="0" dirty="0" err="1" smtClean="0"/>
              <a:t>reported</a:t>
            </a:r>
            <a:r>
              <a:rPr lang="fr-BE" sz="2000" i="0" dirty="0" smtClean="0"/>
              <a:t>?</a:t>
            </a:r>
          </a:p>
          <a:p>
            <a:pPr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BE" sz="2000" b="1" i="0" dirty="0" smtClean="0"/>
              <a:t>Exchange of information or publication?</a:t>
            </a:r>
          </a:p>
          <a:p>
            <a:pPr marL="0" indent="0">
              <a:spcAft>
                <a:spcPts val="600"/>
              </a:spcAft>
              <a:buClrTx/>
              <a:buNone/>
            </a:pPr>
            <a:endParaRPr lang="fr-BE" sz="2000" b="1" i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34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80920" cy="719683"/>
          </a:xfrm>
        </p:spPr>
        <p:txBody>
          <a:bodyPr/>
          <a:lstStyle/>
          <a:p>
            <a:pPr algn="ctr"/>
            <a:r>
              <a:rPr lang="fr-BE" sz="2800" dirty="0" smtClean="0"/>
              <a:t>Possible options for policy action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03244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/>
              <a:t>Option </a:t>
            </a:r>
            <a:r>
              <a:rPr lang="en-GB" sz="2000" b="1" i="0" dirty="0" smtClean="0"/>
              <a:t>0: </a:t>
            </a:r>
            <a:r>
              <a:rPr lang="en-GB" sz="2000" i="0" dirty="0" smtClean="0"/>
              <a:t>No </a:t>
            </a:r>
            <a:r>
              <a:rPr lang="en-GB" sz="2000" i="0" dirty="0"/>
              <a:t>action </a:t>
            </a:r>
            <a:r>
              <a:rPr lang="en-GB" sz="2000" i="0" dirty="0" smtClean="0"/>
              <a:t>at the </a:t>
            </a:r>
            <a:r>
              <a:rPr lang="en-GB" sz="2000" i="0" dirty="0"/>
              <a:t>EU </a:t>
            </a:r>
            <a:r>
              <a:rPr lang="en-GB" sz="2000" i="0" dirty="0" smtClean="0"/>
              <a:t>level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/>
              <a:t>Option </a:t>
            </a:r>
            <a:r>
              <a:rPr lang="en-GB" sz="2000" b="1" i="0" dirty="0" smtClean="0"/>
              <a:t>A: </a:t>
            </a:r>
            <a:r>
              <a:rPr lang="en-GB" sz="2000" i="0" dirty="0" smtClean="0"/>
              <a:t>Encourage</a:t>
            </a:r>
            <a:r>
              <a:rPr lang="en-GB" sz="2000" i="0" dirty="0"/>
              <a:t> </a:t>
            </a:r>
            <a:r>
              <a:rPr lang="en-GB" sz="2000" i="0" dirty="0" smtClean="0"/>
              <a:t>Member States </a:t>
            </a:r>
            <a:r>
              <a:rPr lang="en-GB" sz="2000" i="0" dirty="0"/>
              <a:t>to </a:t>
            </a:r>
            <a:r>
              <a:rPr lang="en-GB" sz="2000" i="0" dirty="0" smtClean="0"/>
              <a:t>use currently available exchange of information mechanisms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 smtClean="0"/>
              <a:t>Option B</a:t>
            </a:r>
            <a:r>
              <a:rPr lang="en-GB" sz="2000" b="1" i="0" dirty="0"/>
              <a:t>: </a:t>
            </a:r>
            <a:r>
              <a:rPr lang="en-GB" sz="2000" i="0" dirty="0" smtClean="0"/>
              <a:t>Disclosure of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 smtClean="0"/>
              <a:t>Option C: </a:t>
            </a:r>
            <a:r>
              <a:rPr lang="en-GB" sz="2000" i="0" dirty="0" smtClean="0"/>
              <a:t>Disclosure</a:t>
            </a:r>
            <a:r>
              <a:rPr lang="en-GB" sz="2000" i="0" dirty="0"/>
              <a:t> </a:t>
            </a:r>
            <a:r>
              <a:rPr lang="en-GB" sz="2000" i="0" dirty="0" smtClean="0"/>
              <a:t>and</a:t>
            </a:r>
            <a:r>
              <a:rPr lang="en-GB" sz="2000" i="0" dirty="0"/>
              <a:t> </a:t>
            </a:r>
            <a:r>
              <a:rPr lang="en-GB" sz="2000" i="0" dirty="0" smtClean="0"/>
              <a:t>Exchange of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/>
              <a:t>Option </a:t>
            </a:r>
            <a:r>
              <a:rPr lang="en-GB" sz="2000" b="1" i="0" dirty="0" smtClean="0"/>
              <a:t>D:</a:t>
            </a:r>
            <a:r>
              <a:rPr lang="en-GB" sz="2000" i="0" dirty="0" smtClean="0"/>
              <a:t> Disclosure</a:t>
            </a:r>
            <a:r>
              <a:rPr lang="en-GB" sz="2000" i="0" dirty="0"/>
              <a:t> </a:t>
            </a:r>
            <a:r>
              <a:rPr lang="en-GB" sz="2000" i="0" dirty="0" smtClean="0"/>
              <a:t>(Option </a:t>
            </a:r>
            <a:r>
              <a:rPr lang="en-GB" sz="2000" i="0" dirty="0"/>
              <a:t>B) </a:t>
            </a:r>
            <a:r>
              <a:rPr lang="en-GB" sz="2000" i="0" dirty="0" smtClean="0"/>
              <a:t>or Disclosure</a:t>
            </a:r>
            <a:r>
              <a:rPr lang="en-GB" sz="2000" i="0" dirty="0"/>
              <a:t> </a:t>
            </a:r>
            <a:r>
              <a:rPr lang="en-GB" sz="2000" i="0" dirty="0" smtClean="0"/>
              <a:t>and</a:t>
            </a:r>
            <a:r>
              <a:rPr lang="en-GB" sz="2000" i="0" dirty="0"/>
              <a:t> </a:t>
            </a:r>
            <a:r>
              <a:rPr lang="en-GB" sz="2000" i="0" dirty="0" smtClean="0"/>
              <a:t>Exchange of Information</a:t>
            </a:r>
            <a:r>
              <a:rPr lang="en-GB" sz="2000" i="0" dirty="0"/>
              <a:t> </a:t>
            </a:r>
            <a:r>
              <a:rPr lang="en-GB" sz="2000" i="0" dirty="0" smtClean="0"/>
              <a:t>(Option C) plus</a:t>
            </a:r>
            <a:r>
              <a:rPr lang="en-GB" sz="2000" i="0" dirty="0"/>
              <a:t> </a:t>
            </a:r>
            <a:r>
              <a:rPr lang="en-GB" sz="2000" i="0" dirty="0" smtClean="0"/>
              <a:t>Publication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/>
              <a:t>Option </a:t>
            </a:r>
            <a:r>
              <a:rPr lang="en-GB" sz="2000" b="1" i="0" dirty="0" smtClean="0"/>
              <a:t>E: </a:t>
            </a:r>
            <a:r>
              <a:rPr lang="en-GB" sz="2000" i="0" dirty="0" smtClean="0"/>
              <a:t>EU </a:t>
            </a:r>
            <a:r>
              <a:rPr lang="en-GB" sz="2000" i="0" dirty="0"/>
              <a:t>Code </a:t>
            </a:r>
            <a:r>
              <a:rPr lang="en-GB" sz="2000" i="0" dirty="0" smtClean="0"/>
              <a:t>of </a:t>
            </a:r>
            <a:r>
              <a:rPr lang="en-GB" sz="2000" i="0" dirty="0" smtClean="0"/>
              <a:t>Conduct</a:t>
            </a:r>
            <a:endParaRPr lang="en-GB" sz="2000" i="0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b="1" dirty="0" smtClean="0"/>
              <a:t>No final decision on option yet </a:t>
            </a:r>
            <a:endParaRPr lang="en-GB" sz="2000" b="1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899592" y="5760770"/>
            <a:ext cx="792088" cy="432048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7022"/>
          </a:xfrm>
        </p:spPr>
        <p:txBody>
          <a:bodyPr/>
          <a:lstStyle/>
          <a:p>
            <a:pPr algn="ctr"/>
            <a:r>
              <a:rPr lang="fr-BE" sz="2800" dirty="0" smtClean="0"/>
              <a:t>Public consultation</a:t>
            </a:r>
            <a:br>
              <a:rPr lang="fr-BE" sz="2800" dirty="0" smtClean="0"/>
            </a:br>
            <a:endParaRPr lang="en-GB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435280" cy="3600399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What is the timeline?</a:t>
            </a: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i="0" dirty="0" smtClean="0"/>
              <a:t>10 November 2016 until </a:t>
            </a:r>
            <a:r>
              <a:rPr lang="fr-BE" sz="2000" i="0" dirty="0" smtClean="0"/>
              <a:t>16 </a:t>
            </a:r>
            <a:r>
              <a:rPr lang="en-GB" sz="2000" i="0" dirty="0" smtClean="0"/>
              <a:t>February</a:t>
            </a:r>
            <a:r>
              <a:rPr lang="fr-BE" sz="2000" i="0" dirty="0" smtClean="0"/>
              <a:t> 2017</a:t>
            </a:r>
          </a:p>
          <a:p>
            <a:pPr marL="0" indent="0">
              <a:buClrTx/>
              <a:buNone/>
            </a:pPr>
            <a:endParaRPr lang="en-GB" sz="2000" b="1" i="0" dirty="0" smtClean="0"/>
          </a:p>
          <a:p>
            <a:pPr marL="0" indent="0">
              <a:buNone/>
            </a:pPr>
            <a:r>
              <a:rPr lang="en-GB" sz="2000" b="1" dirty="0" smtClean="0"/>
              <a:t>Who can reply?</a:t>
            </a:r>
          </a:p>
          <a:p>
            <a:pPr marL="0" indent="0">
              <a:buNone/>
            </a:pPr>
            <a:r>
              <a:rPr lang="en-GB" sz="2000" i="0" dirty="0" smtClean="0"/>
              <a:t>All stakeholders  </a:t>
            </a:r>
          </a:p>
          <a:p>
            <a:pPr marL="0" indent="0">
              <a:buNone/>
            </a:pPr>
            <a:r>
              <a:rPr lang="en-GB" sz="2000" dirty="0" smtClean="0"/>
              <a:t>(i.e. citizens, businesses, experts, public administrations, representative organisations</a:t>
            </a:r>
            <a:r>
              <a:rPr lang="fr-BE" sz="2000" dirty="0" smtClean="0"/>
              <a:t> and </a:t>
            </a:r>
            <a:r>
              <a:rPr lang="en-GB" sz="2000" dirty="0" smtClean="0"/>
              <a:t>other interested stakeholders)</a:t>
            </a:r>
          </a:p>
          <a:p>
            <a:pPr marL="0" indent="0">
              <a:buNone/>
            </a:pPr>
            <a:endParaRPr lang="en-GB" sz="2000" b="1" i="0" dirty="0" smtClean="0"/>
          </a:p>
          <a:p>
            <a:pPr marL="0" indent="0">
              <a:buNone/>
            </a:pPr>
            <a:r>
              <a:rPr lang="en-GB" sz="2000" b="1" dirty="0" smtClean="0"/>
              <a:t>Where to find the questionnaire?</a:t>
            </a:r>
          </a:p>
          <a:p>
            <a:pPr marL="0" indent="0">
              <a:buNone/>
            </a:pPr>
            <a:r>
              <a:rPr lang="en-GB" sz="2000" u="sng" dirty="0">
                <a:hlinkClick r:id="rId2"/>
              </a:rPr>
              <a:t>https://</a:t>
            </a:r>
            <a:r>
              <a:rPr lang="en-GB" sz="2000" u="sng" dirty="0" smtClean="0">
                <a:hlinkClick r:id="rId2"/>
              </a:rPr>
              <a:t>ec.europa.eu/taxation_customs/consultations-get-involved/tax-consultations_en</a:t>
            </a:r>
            <a:r>
              <a:rPr lang="en-GB" sz="2000" u="sng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862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1718</TotalTime>
  <Words>566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Countering Aggressive Tax Planning</vt:lpstr>
      <vt:lpstr>International developments</vt:lpstr>
      <vt:lpstr>Developments in the EU</vt:lpstr>
      <vt:lpstr>BEPS Action 12 Report on Mandatory Disclosure Rules</vt:lpstr>
      <vt:lpstr>Public consultation (launched on 10 November 2016)</vt:lpstr>
      <vt:lpstr>Key objectives of a policy action</vt:lpstr>
      <vt:lpstr>Key elements</vt:lpstr>
      <vt:lpstr>Possible options for policy action</vt:lpstr>
      <vt:lpstr>Public consultation </vt:lpstr>
      <vt:lpstr>Thank you!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ATAD 2</dc:title>
  <dc:creator>VAN RAAIJ Bart (TAXUD)</dc:creator>
  <cp:lastModifiedBy>BIEBEL Reinhard (TAXUD)</cp:lastModifiedBy>
  <cp:revision>105</cp:revision>
  <cp:lastPrinted>2016-12-06T15:35:32Z</cp:lastPrinted>
  <dcterms:created xsi:type="dcterms:W3CDTF">2016-09-09T14:47:55Z</dcterms:created>
  <dcterms:modified xsi:type="dcterms:W3CDTF">2016-12-06T16:39:51Z</dcterms:modified>
</cp:coreProperties>
</file>